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sldIdLst>
    <p:sldId id="286" r:id="rId4"/>
    <p:sldId id="287" r:id="rId5"/>
    <p:sldId id="274" r:id="rId6"/>
    <p:sldId id="257" r:id="rId7"/>
    <p:sldId id="273" r:id="rId8"/>
    <p:sldId id="258" r:id="rId9"/>
    <p:sldId id="277" r:id="rId10"/>
    <p:sldId id="260" r:id="rId11"/>
    <p:sldId id="263" r:id="rId12"/>
    <p:sldId id="280" r:id="rId13"/>
    <p:sldId id="285" r:id="rId14"/>
    <p:sldId id="268" r:id="rId15"/>
    <p:sldId id="270" r:id="rId16"/>
    <p:sldId id="279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6EB29"/>
    <a:srgbClr val="E2DE32"/>
    <a:srgbClr val="1AE5FA"/>
    <a:srgbClr val="FACF1A"/>
    <a:srgbClr val="B5F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BA669A-EF93-48D3-AE54-91A0C66B86F0}" v="1" dt="2026-02-28T17:23:28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499" autoAdjust="0"/>
    <p:restoredTop sz="94660"/>
  </p:normalViewPr>
  <p:slideViewPr>
    <p:cSldViewPr>
      <p:cViewPr varScale="1">
        <p:scale>
          <a:sx n="78" d="100"/>
          <a:sy n="78" d="100"/>
        </p:scale>
        <p:origin x="101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Melia" userId="51ddeb0d-6788-45d2-9319-219f8b696e28" providerId="ADAL" clId="{F6769D39-8502-4A65-8F58-01B61C4C7814}"/>
    <pc:docChg chg="modSld">
      <pc:chgData name="C Melia" userId="51ddeb0d-6788-45d2-9319-219f8b696e28" providerId="ADAL" clId="{F6769D39-8502-4A65-8F58-01B61C4C7814}" dt="2026-02-28T17:23:28.473" v="0" actId="20577"/>
      <pc:docMkLst>
        <pc:docMk/>
      </pc:docMkLst>
      <pc:sldChg chg="modSp modAnim">
        <pc:chgData name="C Melia" userId="51ddeb0d-6788-45d2-9319-219f8b696e28" providerId="ADAL" clId="{F6769D39-8502-4A65-8F58-01B61C4C7814}" dt="2026-02-28T17:23:28.473" v="0" actId="20577"/>
        <pc:sldMkLst>
          <pc:docMk/>
          <pc:sldMk cId="0" sldId="274"/>
        </pc:sldMkLst>
        <pc:spChg chg="mod">
          <ac:chgData name="C Melia" userId="51ddeb0d-6788-45d2-9319-219f8b696e28" providerId="ADAL" clId="{F6769D39-8502-4A65-8F58-01B61C4C7814}" dt="2026-02-28T17:23:28.473" v="0" actId="20577"/>
          <ac:spMkLst>
            <pc:docMk/>
            <pc:sldMk cId="0" sldId="274"/>
            <ac:spMk id="3" creationId="{77E62B1B-AA56-AAC2-68E5-73DE7A812C6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C4CAF-8625-62A9-3228-9BB3D4313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38BD9-C4BA-35C4-1526-F1B400750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C734A-F400-10F8-F986-6B7E0641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50E90-C6CC-F5FE-7B89-E454175B5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62613-3ED9-81EB-DFD3-4D919641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83237-4420-4D58-A7F2-48F25A66159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3830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DC62F-8C27-CDCE-5B19-C37A7BD7C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309D-9367-B51F-F82B-54DE1709E2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F709-A4B0-5977-132A-7560BE304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F4D6C-3DA1-9358-DA51-D71BBA8D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F8DDB-B415-C8CC-39F2-14893816C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72F19-9521-42D1-B2EB-ACD2055E267E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867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292DE4-4E40-725A-7B71-2E80520B4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D4E73E-3CF5-5C27-7166-F239D0F3D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62232-DA1F-1A49-A389-8C230182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21A3A-65E9-41B6-6E46-8177DBF30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66E8C-3502-5167-0DC6-214ABB698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AAFC9B-3598-400D-9241-A6C3E57CB9F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9340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9F66-C583-CEF5-C663-61E7AF1E9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B3B30-BFDC-44E9-9324-F9318BEAC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0F122-C6A1-F90A-56F5-759FE7810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8179B-CAF2-4F97-2CF2-66121B74A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B0964-1C1E-186E-DDC7-23344055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348B1-F901-441F-B74F-8778B485058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817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2DE14-D934-70EA-BABC-8746988D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C5534-0D7A-D1F7-1BA1-4E3EF55DB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BBF3C-EAF5-7235-66D7-AA65B7000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6EB7E-788A-FCB7-CA5B-0D808B47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C10B8-DCF5-5A9A-6A13-1FD390F9E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6B5FA2-00F1-472D-996C-68F7301C5D5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9475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09080-82EA-74CC-50FC-BC74BDCBB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082DC-CB00-FC89-C6DA-E419BCA54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C270B3-2E06-93D4-B708-7E642AD3B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8DF84-597C-F283-1239-36A3306CD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6CD48-C3FC-44BD-D64E-863370BF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73AE6-3AC0-EB3C-FC2E-B921EE1BE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5904B-0A25-4FA5-8B6A-DEA436345C82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0424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55B71-31F6-7C56-16B6-8AA3A7A7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E2156-858E-A0D5-F4E4-145740456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4B3DB-FDE7-B58E-FF63-4B6041CB2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5650A1-706A-75A2-E714-08A8FF941D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DD5FE1-D4E0-2E7E-484A-1238C3E282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1FEAAE-5733-4E5A-4330-CFFFABC6D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AD2600-1FC1-E046-EEE5-5FEF055D0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ACCD4D-B41C-55BC-5F08-5669F308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4417CF-3317-429A-A345-BF518528F03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3850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713E4-ECD4-A614-67E2-79F712A3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2F6629-4E37-5BAD-42D5-43338D64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98E9F-2E8F-FFB0-9E30-49B9FC154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C54024-DA25-1273-B9D9-62D7BFCA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911F1-F4EC-4347-B2CE-AF2DCF27B8BC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1877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CC6FD-D9B6-4BC9-C02F-80F144447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484776-6AF7-4897-B16D-82DF25ED8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EA82F-FD9B-DB29-19D1-D6B49D989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FFF58-FEF3-46A2-93A4-4B3FB34B219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415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B1DB8-00A6-7D7F-94D6-F6857E3C2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78C01-582F-30A1-F158-92874404D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799C26-58B9-0D8E-BC44-195DCABC3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47D01-DC16-EA9B-2A62-967E3701F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AD805A-8FCE-21E3-D11A-E7EEB7BC8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1134C-8A38-C85F-6ADA-3F7901317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6EAFC-365E-4E37-9C3F-6F154F397442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3316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EC58D-EBD9-D9FB-9750-86A74E35B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A03597-604A-9EFF-5233-B98F107EB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4C25F-D5E5-1C1A-05B9-4F7F22922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9A6BE9-F989-15A8-FC05-2F234BF85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EB1F4-D816-FA67-EE19-52CAA70C0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762FF-D847-888C-E4B8-13F90E74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10898F-9B7F-48FE-8688-874045B93D2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9629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0D95E8-DF06-222E-F653-7B01DB55C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08B611-047D-AD5C-14DD-543F66EE1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8AAEE-E972-C3FD-3266-56E9CA0CEA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B8DC0-2D72-4CE7-49CB-B85131D2B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E38C13-EDFB-EF9C-4D1F-45D956787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1E45776B-EF25-4DC0-94B1-683AB01260B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1977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contact.us@stjamespri.uk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mailto:receptionclass@stjamespri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BB0E6968-14D2-987C-CDDF-BFEB43C4216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055813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5400" b="1">
                <a:latin typeface="Letter-join Air Plus 40" pitchFamily="50" charset="0"/>
              </a:rPr>
              <a:t>Welcome to </a:t>
            </a:r>
          </a:p>
          <a:p>
            <a:pPr eaLnBrk="1" hangingPunct="1"/>
            <a:r>
              <a:rPr lang="en-US" altLang="en-US" sz="5400" b="1">
                <a:latin typeface="Letter-join Air Plus 40" pitchFamily="50" charset="0"/>
              </a:rPr>
              <a:t>St James CE Primary School</a:t>
            </a:r>
          </a:p>
        </p:txBody>
      </p:sp>
      <p:sp>
        <p:nvSpPr>
          <p:cNvPr id="2051" name="AutoShape 9" descr="2Q==">
            <a:extLst>
              <a:ext uri="{FF2B5EF4-FFF2-40B4-BE49-F238E27FC236}">
                <a16:creationId xmlns:a16="http://schemas.microsoft.com/office/drawing/2014/main" id="{32C896BB-5D5F-B7F4-63BE-A6A8F4C3F1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2" name="AutoShape 11" descr="2Q==">
            <a:extLst>
              <a:ext uri="{FF2B5EF4-FFF2-40B4-BE49-F238E27FC236}">
                <a16:creationId xmlns:a16="http://schemas.microsoft.com/office/drawing/2014/main" id="{4746E0AC-C6A4-3F58-81AC-50FB2CFB70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3" name="AutoShape 15" descr="9k=">
            <a:extLst>
              <a:ext uri="{FF2B5EF4-FFF2-40B4-BE49-F238E27FC236}">
                <a16:creationId xmlns:a16="http://schemas.microsoft.com/office/drawing/2014/main" id="{71A0535C-340B-F558-1F62-62C710525C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27538" y="3500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4" name="Picture 17" descr="School%20Kids%20with%20Signs">
            <a:extLst>
              <a:ext uri="{FF2B5EF4-FFF2-40B4-BE49-F238E27FC236}">
                <a16:creationId xmlns:a16="http://schemas.microsoft.com/office/drawing/2014/main" id="{443B128F-D79F-576E-D8C7-955B71F51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2" y="4293096"/>
            <a:ext cx="540067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St James CofE Primary School">
            <a:extLst>
              <a:ext uri="{FF2B5EF4-FFF2-40B4-BE49-F238E27FC236}">
                <a16:creationId xmlns:a16="http://schemas.microsoft.com/office/drawing/2014/main" id="{12A22041-0CE2-84C3-CC15-FDDE13BE2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6513"/>
            <a:ext cx="9144000" cy="180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29E8455-3E0C-5ACF-B45B-9E83A7212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9575" y="120650"/>
            <a:ext cx="8229600" cy="1143000"/>
          </a:xfrm>
        </p:spPr>
        <p:txBody>
          <a:bodyPr/>
          <a:lstStyle/>
          <a:p>
            <a:r>
              <a:rPr lang="en-GB" altLang="en-US" sz="4800" b="1">
                <a:latin typeface="Letter-join Air Plus 40" pitchFamily="50" charset="0"/>
              </a:rPr>
              <a:t>Communication Systems</a:t>
            </a:r>
          </a:p>
        </p:txBody>
      </p:sp>
      <p:sp>
        <p:nvSpPr>
          <p:cNvPr id="11267" name="TextBox 6">
            <a:extLst>
              <a:ext uri="{FF2B5EF4-FFF2-40B4-BE49-F238E27FC236}">
                <a16:creationId xmlns:a16="http://schemas.microsoft.com/office/drawing/2014/main" id="{D0834DB5-5349-3819-5DCB-DDDA059FD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819400"/>
            <a:ext cx="86534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u="sng" dirty="0">
                <a:latin typeface="Letter-join Air Plus 40" pitchFamily="50" charset="0"/>
              </a:rPr>
              <a:t>Arbor – </a:t>
            </a:r>
            <a:r>
              <a:rPr lang="en-GB" altLang="en-US" sz="2400" dirty="0">
                <a:latin typeface="Letter-join Air Plus 40" pitchFamily="50" charset="0"/>
              </a:rPr>
              <a:t>an app that can be downloaded to your phone. This is the platform that we use for registration, assessments, behaviour incidents and end of year reports.</a:t>
            </a:r>
          </a:p>
        </p:txBody>
      </p:sp>
      <p:sp>
        <p:nvSpPr>
          <p:cNvPr id="11268" name="Rectangle 1">
            <a:extLst>
              <a:ext uri="{FF2B5EF4-FFF2-40B4-BE49-F238E27FC236}">
                <a16:creationId xmlns:a16="http://schemas.microsoft.com/office/drawing/2014/main" id="{60FBA013-0208-7BC8-979F-78DAB7959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139825"/>
            <a:ext cx="85042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Letter-join Air Plus 40" pitchFamily="50" charset="0"/>
              </a:rPr>
              <a:t>You can leave messages for your child’s class teacher by calling the office on 0121 552 5491,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Letter-join Air Plus 40" pitchFamily="50" charset="0"/>
              </a:rPr>
              <a:t>emailing </a:t>
            </a:r>
            <a:r>
              <a:rPr lang="en-GB" altLang="en-US" sz="2400">
                <a:latin typeface="Letter-join Air Plus 40" pitchFamily="50" charset="0"/>
                <a:hlinkClick r:id="rId2"/>
              </a:rPr>
              <a:t>contact.us@stjamespri.uk</a:t>
            </a:r>
            <a:r>
              <a:rPr lang="en-GB" altLang="en-US" sz="2400">
                <a:latin typeface="Letter-join Air Plus 40" pitchFamily="50" charset="0"/>
              </a:rPr>
              <a:t> or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latin typeface="Letter-join Air Plus 40" pitchFamily="50" charset="0"/>
              </a:rPr>
              <a:t>messaging via Arbor.</a:t>
            </a:r>
          </a:p>
        </p:txBody>
      </p:sp>
      <p:pic>
        <p:nvPicPr>
          <p:cNvPr id="11269" name="Picture 2">
            <a:extLst>
              <a:ext uri="{FF2B5EF4-FFF2-40B4-BE49-F238E27FC236}">
                <a16:creationId xmlns:a16="http://schemas.microsoft.com/office/drawing/2014/main" id="{983B441B-D26A-DAC3-B5F8-18289E28B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803775"/>
            <a:ext cx="2816225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6">
            <a:extLst>
              <a:ext uri="{FF2B5EF4-FFF2-40B4-BE49-F238E27FC236}">
                <a16:creationId xmlns:a16="http://schemas.microsoft.com/office/drawing/2014/main" id="{CE2679D6-D214-6974-93A9-7301B61FE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918075"/>
            <a:ext cx="55689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u="sng">
                <a:latin typeface="Letter-join Air Plus 40" pitchFamily="50" charset="0"/>
              </a:rPr>
              <a:t>Parent Pay – </a:t>
            </a:r>
            <a:r>
              <a:rPr lang="en-GB" altLang="en-US" sz="2400">
                <a:latin typeface="Letter-join Air Plus 40" pitchFamily="50" charset="0"/>
              </a:rPr>
              <a:t>as a cashless school all payments are made via parent pay. </a:t>
            </a:r>
          </a:p>
        </p:txBody>
      </p:sp>
      <p:pic>
        <p:nvPicPr>
          <p:cNvPr id="11271" name="Picture 1">
            <a:extLst>
              <a:ext uri="{FF2B5EF4-FFF2-40B4-BE49-F238E27FC236}">
                <a16:creationId xmlns:a16="http://schemas.microsoft.com/office/drawing/2014/main" id="{F6DA878A-F06E-9824-B147-492AE99DED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924550"/>
            <a:ext cx="26479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">
            <a:extLst>
              <a:ext uri="{FF2B5EF4-FFF2-40B4-BE49-F238E27FC236}">
                <a16:creationId xmlns:a16="http://schemas.microsoft.com/office/drawing/2014/main" id="{D5ED8E4F-3FC1-BFC7-6B4C-8A1E96C59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1514475"/>
            <a:ext cx="13366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E8C37D3-0F30-C527-CF04-A3DC4249B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1AE5FA"/>
          </a:solidFill>
        </p:spPr>
        <p:txBody>
          <a:bodyPr/>
          <a:lstStyle/>
          <a:p>
            <a:pPr eaLnBrk="1" hangingPunct="1"/>
            <a:r>
              <a:rPr lang="en-GB" altLang="en-US" sz="4000" b="1" u="sng">
                <a:latin typeface="Letter-join Air Plus 40" pitchFamily="50" charset="0"/>
              </a:rPr>
              <a:t>How can I support my child?</a:t>
            </a:r>
          </a:p>
        </p:txBody>
      </p:sp>
      <p:pic>
        <p:nvPicPr>
          <p:cNvPr id="12291" name="Picture 1">
            <a:extLst>
              <a:ext uri="{FF2B5EF4-FFF2-40B4-BE49-F238E27FC236}">
                <a16:creationId xmlns:a16="http://schemas.microsoft.com/office/drawing/2014/main" id="{4619FE50-955C-009C-2B91-33308662E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2794000"/>
            <a:ext cx="2427287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>
            <a:extLst>
              <a:ext uri="{FF2B5EF4-FFF2-40B4-BE49-F238E27FC236}">
                <a16:creationId xmlns:a16="http://schemas.microsoft.com/office/drawing/2014/main" id="{62EAA478-B82B-73B7-E359-6B0729BF4E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4941888"/>
            <a:ext cx="24288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3">
            <a:extLst>
              <a:ext uri="{FF2B5EF4-FFF2-40B4-BE49-F238E27FC236}">
                <a16:creationId xmlns:a16="http://schemas.microsoft.com/office/drawing/2014/main" id="{BE5B1B23-3A5B-1F76-A04E-596FB01A1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92" y="1690689"/>
            <a:ext cx="3561855" cy="503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>
            <a:extLst>
              <a:ext uri="{FF2B5EF4-FFF2-40B4-BE49-F238E27FC236}">
                <a16:creationId xmlns:a16="http://schemas.microsoft.com/office/drawing/2014/main" id="{FAD92F67-6CF4-5A6D-635F-07E19C42D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505" y="1312862"/>
            <a:ext cx="19843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3316D277-73BF-3EBF-ED24-60D58F1CC9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solidFill>
            <a:srgbClr val="1AE5FA"/>
          </a:solidFill>
        </p:spPr>
        <p:txBody>
          <a:bodyPr/>
          <a:lstStyle/>
          <a:p>
            <a:pPr eaLnBrk="1" hangingPunct="1"/>
            <a:r>
              <a:rPr lang="en-GB" altLang="en-US" sz="4000" b="1" u="sng">
                <a:latin typeface="Letter-join Air Plus 40" pitchFamily="50" charset="0"/>
              </a:rPr>
              <a:t>How can I support my child?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2F4A186C-4E62-408E-3568-95EEEE202D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9819" y="2204864"/>
            <a:ext cx="8229600" cy="4564062"/>
          </a:xfrm>
          <a:solidFill>
            <a:srgbClr val="E6EB29"/>
          </a:solidFill>
        </p:spPr>
        <p:txBody>
          <a:bodyPr>
            <a:normAutofit lnSpcReduction="10000"/>
          </a:bodyPr>
          <a:lstStyle/>
          <a:p>
            <a:r>
              <a:rPr lang="en-GB" altLang="en-US" sz="2000" b="1" dirty="0">
                <a:latin typeface="Letter-join Air Plus 40" pitchFamily="50" charset="0"/>
              </a:rPr>
              <a:t>Read daily with your child – this fosters a love for reading which will support your child throughout their school life</a:t>
            </a:r>
          </a:p>
          <a:p>
            <a:r>
              <a:rPr lang="en-GB" altLang="en-US" sz="2000" dirty="0">
                <a:latin typeface="Letter-join Air Plus 40" pitchFamily="50" charset="0"/>
              </a:rPr>
              <a:t>Write their name independently – lower case letters</a:t>
            </a:r>
          </a:p>
          <a:p>
            <a:r>
              <a:rPr lang="en-GB" altLang="en-US" sz="2000" dirty="0">
                <a:latin typeface="Letter-join Air Plus 40" pitchFamily="50" charset="0"/>
              </a:rPr>
              <a:t>Number and letter recognition</a:t>
            </a:r>
          </a:p>
          <a:p>
            <a:r>
              <a:rPr lang="en-GB" altLang="en-US" sz="2000" dirty="0">
                <a:latin typeface="Letter-join Air Plus 40" pitchFamily="50" charset="0"/>
              </a:rPr>
              <a:t>Hearing beginning sounds in words</a:t>
            </a:r>
          </a:p>
          <a:p>
            <a:r>
              <a:rPr lang="en-GB" altLang="en-US" sz="2000" dirty="0">
                <a:latin typeface="Letter-join Air Plus 40" pitchFamily="50" charset="0"/>
              </a:rPr>
              <a:t>Writing numbers and letters</a:t>
            </a:r>
          </a:p>
          <a:p>
            <a:r>
              <a:rPr lang="en-GB" altLang="en-US" sz="2000" dirty="0">
                <a:latin typeface="Letter-join Air Plus 40" pitchFamily="50" charset="0"/>
              </a:rPr>
              <a:t>Counting objects using one to one correspondence </a:t>
            </a:r>
          </a:p>
          <a:p>
            <a:r>
              <a:rPr lang="en-GB" altLang="en-US" sz="2000" dirty="0">
                <a:latin typeface="Letter-join Air Plus 40" pitchFamily="50" charset="0"/>
              </a:rPr>
              <a:t>School reading book – when blending letters. </a:t>
            </a:r>
          </a:p>
          <a:p>
            <a:r>
              <a:rPr lang="en-GB" altLang="en-US" sz="2000" dirty="0">
                <a:solidFill>
                  <a:srgbClr val="FF0000"/>
                </a:solidFill>
                <a:latin typeface="Letter-join Air Plus 40" pitchFamily="50" charset="0"/>
              </a:rPr>
              <a:t>Class Email </a:t>
            </a:r>
            <a:r>
              <a:rPr lang="en-GB" altLang="en-US" sz="2000" dirty="0">
                <a:solidFill>
                  <a:srgbClr val="FF0000"/>
                </a:solidFill>
                <a:latin typeface="Letter-join Air Plus 40" pitchFamily="50" charset="0"/>
                <a:hlinkClick r:id="rId2"/>
              </a:rPr>
              <a:t>receptionclass@stjamespri.uk</a:t>
            </a:r>
            <a:r>
              <a:rPr lang="en-GB" altLang="en-US" sz="2000" dirty="0">
                <a:solidFill>
                  <a:srgbClr val="FF0000"/>
                </a:solidFill>
                <a:latin typeface="Letter-join Air Plus 40" pitchFamily="50" charset="0"/>
              </a:rPr>
              <a:t> (photos only)</a:t>
            </a:r>
            <a:endParaRPr lang="en-GB" altLang="en-US" sz="2000" dirty="0">
              <a:latin typeface="Letter-join Air Plus 40" pitchFamily="50" charset="0"/>
            </a:endParaRPr>
          </a:p>
          <a:p>
            <a:r>
              <a:rPr lang="en-GB" altLang="en-US" sz="2000" dirty="0">
                <a:solidFill>
                  <a:srgbClr val="0070C0"/>
                </a:solidFill>
                <a:latin typeface="Letter-join Air Plus 40" pitchFamily="50" charset="0"/>
              </a:rPr>
              <a:t>Let us know any significant learning – WOW moments.</a:t>
            </a:r>
          </a:p>
          <a:p>
            <a:r>
              <a:rPr lang="en-GB" altLang="en-US" sz="2000" dirty="0">
                <a:solidFill>
                  <a:srgbClr val="0070C0"/>
                </a:solidFill>
                <a:latin typeface="Letter-join Air Plus 40" pitchFamily="50" charset="0"/>
              </a:rPr>
              <a:t>Send photos of interesting events/activities for your child to talk about with the class. </a:t>
            </a:r>
          </a:p>
        </p:txBody>
      </p:sp>
      <p:pic>
        <p:nvPicPr>
          <p:cNvPr id="13316" name="Picture 1">
            <a:extLst>
              <a:ext uri="{FF2B5EF4-FFF2-40B4-BE49-F238E27FC236}">
                <a16:creationId xmlns:a16="http://schemas.microsoft.com/office/drawing/2014/main" id="{CD9FE110-EDFF-E76B-AB49-381E0FB07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88" y="1112678"/>
            <a:ext cx="12763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>
            <a:extLst>
              <a:ext uri="{FF2B5EF4-FFF2-40B4-BE49-F238E27FC236}">
                <a16:creationId xmlns:a16="http://schemas.microsoft.com/office/drawing/2014/main" id="{9738830B-F982-CC6D-561D-948CB4715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7" y="1169829"/>
            <a:ext cx="1382713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>
            <a:extLst>
              <a:ext uri="{FF2B5EF4-FFF2-40B4-BE49-F238E27FC236}">
                <a16:creationId xmlns:a16="http://schemas.microsoft.com/office/drawing/2014/main" id="{D8DE6077-0521-BBED-9E1E-7B1289E97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619" y="1098391"/>
            <a:ext cx="1454150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E97D538-E9B5-3845-7174-F49A2D9FD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663" y="260350"/>
            <a:ext cx="7150249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6000" b="1">
                <a:solidFill>
                  <a:srgbClr val="FFFF00"/>
                </a:solidFill>
                <a:latin typeface="NTPreCursive" pitchFamily="66" charset="0"/>
              </a:rPr>
              <a:t>Things to remember…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F1936E8C-1B74-80C5-30CC-91D8203388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5537"/>
            <a:ext cx="8229600" cy="5530849"/>
          </a:xfrm>
          <a:solidFill>
            <a:srgbClr val="A3F3FB"/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b="1" u="sng" dirty="0">
                <a:latin typeface="Letter-join Air Plus 40" panose="02000805000000020003" pitchFamily="50" charset="0"/>
              </a:rPr>
              <a:t>What your child needs when starting Reception….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b="1" u="sng" dirty="0">
                <a:highlight>
                  <a:srgbClr val="E6EB29"/>
                </a:highlight>
                <a:latin typeface="Letter-join Air Plus 40" panose="02000805000000020003" pitchFamily="50" charset="0"/>
              </a:rPr>
              <a:t>Name labels on all clothing items please!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>
                <a:latin typeface="Letter-join Air Plus 40" panose="02000805000000020003" pitchFamily="50" charset="0"/>
              </a:rPr>
              <a:t>Spare clothes (1 set to be left on peg in a named carrier bag or rucksack)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>
                <a:latin typeface="Letter-join Air Plus 40" panose="02000805000000020003" pitchFamily="50" charset="0"/>
              </a:rPr>
              <a:t>Water bottle (Appropriate size)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>
                <a:latin typeface="Letter-join Air Plus 40" panose="02000805000000020003" pitchFamily="50" charset="0"/>
              </a:rPr>
              <a:t>Any outstanding Registration Documents given to the office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en-US" sz="2400" dirty="0">
                <a:highlight>
                  <a:srgbClr val="FFFF00"/>
                </a:highlight>
                <a:latin typeface="Letter-join Air Plus 40" panose="02000805000000020003" pitchFamily="50" charset="0"/>
              </a:rPr>
              <a:t>Your child will receive a free school book bag when starting school so you don’t need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en-US" sz="2400" dirty="0">
                <a:highlight>
                  <a:srgbClr val="FFFF00"/>
                </a:highlight>
                <a:latin typeface="Letter-join Air Plus 40" panose="02000805000000020003" pitchFamily="50" charset="0"/>
              </a:rPr>
              <a:t> to purchase one.</a:t>
            </a:r>
            <a:endParaRPr lang="en-US" altLang="en-US" sz="2400" b="1" dirty="0">
              <a:latin typeface="Letter-join Air Plus 40" panose="02000805000000020003" pitchFamily="50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sz="2400" b="1" dirty="0">
                <a:latin typeface="Letter-join Air Plus 40" panose="02000805000000020003" pitchFamily="50" charset="0"/>
              </a:rPr>
              <a:t>Also…….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dirty="0">
                <a:latin typeface="Letter-join Air Plus 40" panose="02000805000000020003" pitchFamily="50" charset="0"/>
              </a:rPr>
              <a:t>Keep us informed on any changes – address/telephone, children’s health and change in circumstances which may affect child.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000" dirty="0">
                <a:solidFill>
                  <a:srgbClr val="FF0000"/>
                </a:solidFill>
                <a:latin typeface="Letter-join Air Plus 40" panose="02000805000000020003" pitchFamily="50" charset="0"/>
              </a:rPr>
              <a:t>Bumps / accidents – You will receive an email via Medical Tracker. School will call if needed.</a:t>
            </a:r>
          </a:p>
        </p:txBody>
      </p:sp>
      <p:sp>
        <p:nvSpPr>
          <p:cNvPr id="14340" name="AutoShape 8" descr="2Q==">
            <a:extLst>
              <a:ext uri="{FF2B5EF4-FFF2-40B4-BE49-F238E27FC236}">
                <a16:creationId xmlns:a16="http://schemas.microsoft.com/office/drawing/2014/main" id="{ABBF7EEF-648B-6092-F76E-38D2948D7D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4341" name="Picture 1">
            <a:extLst>
              <a:ext uri="{FF2B5EF4-FFF2-40B4-BE49-F238E27FC236}">
                <a16:creationId xmlns:a16="http://schemas.microsoft.com/office/drawing/2014/main" id="{AD12330C-8DE4-42D7-6FBB-B5036BA98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281" y="4149080"/>
            <a:ext cx="1525687" cy="88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>
            <a:extLst>
              <a:ext uri="{FF2B5EF4-FFF2-40B4-BE49-F238E27FC236}">
                <a16:creationId xmlns:a16="http://schemas.microsoft.com/office/drawing/2014/main" id="{C4AED87B-D552-606E-7F24-4F7D02F63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25" y="152400"/>
            <a:ext cx="900113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">
            <a:extLst>
              <a:ext uri="{FF2B5EF4-FFF2-40B4-BE49-F238E27FC236}">
                <a16:creationId xmlns:a16="http://schemas.microsoft.com/office/drawing/2014/main" id="{D8C3698C-3C91-1985-4AAA-6ABFDDA839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349"/>
            <a:ext cx="1190966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45DEE5C-E87D-D836-7C44-2FEABE46F9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r>
              <a:rPr lang="en-GB" altLang="en-US" sz="4700" b="1">
                <a:latin typeface="Letter-join Air Plus 40" pitchFamily="50" charset="0"/>
              </a:rPr>
              <a:t>Thank you for visiting…..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EC9C1-4733-5EF8-E98C-E96DABD98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txBody>
          <a:bodyPr anchor="t"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en-GB" sz="1900" b="1" dirty="0">
                <a:latin typeface="Letter-join Air Plus 40" panose="02000805000000020003" pitchFamily="50" charset="0"/>
              </a:rPr>
              <a:t>Before you go ……</a:t>
            </a:r>
          </a:p>
          <a:p>
            <a:pPr>
              <a:defRPr/>
            </a:pPr>
            <a:r>
              <a:rPr lang="en-GB" sz="1900" dirty="0">
                <a:latin typeface="Letter-join Air Plus 40" panose="02000805000000020003" pitchFamily="50" charset="0"/>
              </a:rPr>
              <a:t>Hand in any registration forms you may have completed whilst here or drop them into school before Friday 18</a:t>
            </a:r>
            <a:r>
              <a:rPr lang="en-GB" sz="1900" baseline="30000" dirty="0">
                <a:latin typeface="Letter-join Air Plus 40" panose="02000805000000020003" pitchFamily="50" charset="0"/>
              </a:rPr>
              <a:t>th</a:t>
            </a:r>
            <a:r>
              <a:rPr lang="en-GB" sz="1900" dirty="0">
                <a:latin typeface="Letter-join Air Plus 40" panose="02000805000000020003" pitchFamily="50" charset="0"/>
              </a:rPr>
              <a:t> July.</a:t>
            </a:r>
          </a:p>
          <a:p>
            <a:pPr>
              <a:defRPr/>
            </a:pPr>
            <a:r>
              <a:rPr lang="en-GB" sz="1900" dirty="0">
                <a:latin typeface="Letter-join Air Plus 40" panose="02000805000000020003" pitchFamily="50" charset="0"/>
              </a:rPr>
              <a:t>Check that you are aware of the date &amp; time for your child’s home visit (if applicable) and their start date / time. </a:t>
            </a:r>
          </a:p>
          <a:p>
            <a:pPr>
              <a:defRPr/>
            </a:pPr>
            <a:r>
              <a:rPr lang="en-GB" sz="2800" dirty="0">
                <a:solidFill>
                  <a:srgbClr val="FF0000"/>
                </a:solidFill>
                <a:latin typeface="Letter-join Air Plus 40" panose="02000805000000020003" pitchFamily="50" charset="0"/>
              </a:rPr>
              <a:t>Sign up to a ‘Stay and Play’ session on Friday 5</a:t>
            </a:r>
            <a:r>
              <a:rPr lang="en-GB" sz="2800" baseline="30000" dirty="0">
                <a:solidFill>
                  <a:srgbClr val="FF0000"/>
                </a:solidFill>
                <a:latin typeface="Letter-join Air Plus 40" panose="02000805000000020003" pitchFamily="50" charset="0"/>
              </a:rPr>
              <a:t>th</a:t>
            </a:r>
            <a:r>
              <a:rPr lang="en-GB" sz="2800" dirty="0">
                <a:solidFill>
                  <a:srgbClr val="FF0000"/>
                </a:solidFill>
                <a:latin typeface="Letter-join Air Plus 40" panose="02000805000000020003" pitchFamily="50" charset="0"/>
              </a:rPr>
              <a:t> September.</a:t>
            </a:r>
          </a:p>
          <a:p>
            <a:pPr>
              <a:defRPr/>
            </a:pPr>
            <a:r>
              <a:rPr lang="en-GB" sz="1900" dirty="0">
                <a:latin typeface="Letter-join Air Plus 40" panose="02000805000000020003" pitchFamily="50" charset="0"/>
              </a:rPr>
              <a:t>If you have any questions, please come and ask us. </a:t>
            </a: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6AB2C652-A501-ACD9-88CA-E6D751318B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6" r="35249" b="1"/>
          <a:stretch>
            <a:fillRect/>
          </a:stretch>
        </p:blipFill>
        <p:spPr bwMode="auto">
          <a:xfrm>
            <a:off x="5756743" y="2093976"/>
            <a:ext cx="2955798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24714C0-3174-0B62-6257-8248687F57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60575"/>
            <a:ext cx="8229600" cy="2305050"/>
          </a:xfrm>
        </p:spPr>
        <p:txBody>
          <a:bodyPr/>
          <a:lstStyle/>
          <a:p>
            <a:pPr eaLnBrk="1" hangingPunct="1"/>
            <a:r>
              <a:rPr lang="en-GB" altLang="en-US" sz="5400">
                <a:latin typeface="Curlz MT" panose="04040404050702020202" pitchFamily="82" charset="0"/>
              </a:rPr>
              <a:t>Thank you ….</a:t>
            </a:r>
            <a:br>
              <a:rPr lang="en-GB" altLang="en-US" sz="5400">
                <a:latin typeface="Curlz MT" panose="04040404050702020202" pitchFamily="82" charset="0"/>
              </a:rPr>
            </a:br>
            <a:r>
              <a:rPr lang="en-GB" altLang="en-US" sz="5400">
                <a:latin typeface="Curlz MT" panose="04040404050702020202" pitchFamily="82" charset="0"/>
              </a:rPr>
              <a:t>Let the journey begin….</a:t>
            </a:r>
          </a:p>
        </p:txBody>
      </p:sp>
      <p:sp>
        <p:nvSpPr>
          <p:cNvPr id="16387" name="AutoShape 7" descr="9k=">
            <a:extLst>
              <a:ext uri="{FF2B5EF4-FFF2-40B4-BE49-F238E27FC236}">
                <a16:creationId xmlns:a16="http://schemas.microsoft.com/office/drawing/2014/main" id="{A3ACC022-D138-1D49-C18E-FB515DE535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388" name="Picture 9" descr="14055872-happy-young-safari-adventure-children-playing-outdoors-in-the-grass-with-binoculars-and-exploring-to">
            <a:extLst>
              <a:ext uri="{FF2B5EF4-FFF2-40B4-BE49-F238E27FC236}">
                <a16:creationId xmlns:a16="http://schemas.microsoft.com/office/drawing/2014/main" id="{FB94F76A-B7DA-A19A-3AE7-4B10840D4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508500"/>
            <a:ext cx="3005137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 descr="children">
            <a:extLst>
              <a:ext uri="{FF2B5EF4-FFF2-40B4-BE49-F238E27FC236}">
                <a16:creationId xmlns:a16="http://schemas.microsoft.com/office/drawing/2014/main" id="{EFA57B63-536C-029A-9E91-0F81C8D14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3240087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13" descr="9k=">
            <a:extLst>
              <a:ext uri="{FF2B5EF4-FFF2-40B4-BE49-F238E27FC236}">
                <a16:creationId xmlns:a16="http://schemas.microsoft.com/office/drawing/2014/main" id="{D3B82029-513C-AFA2-B630-CAEBE3DB39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391" name="Picture 15" descr="SDC11333">
            <a:extLst>
              <a:ext uri="{FF2B5EF4-FFF2-40B4-BE49-F238E27FC236}">
                <a16:creationId xmlns:a16="http://schemas.microsoft.com/office/drawing/2014/main" id="{BFA41027-A566-F2ED-848A-3C494D6C4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0350"/>
            <a:ext cx="29162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7" descr="F65FFAD1-0BEB-3DFF-0A09A697AB6A5A62">
            <a:extLst>
              <a:ext uri="{FF2B5EF4-FFF2-40B4-BE49-F238E27FC236}">
                <a16:creationId xmlns:a16="http://schemas.microsoft.com/office/drawing/2014/main" id="{428443D6-2E6F-572A-47C7-ED2A2B11B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3168650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8" descr="SDC11333">
            <a:extLst>
              <a:ext uri="{FF2B5EF4-FFF2-40B4-BE49-F238E27FC236}">
                <a16:creationId xmlns:a16="http://schemas.microsoft.com/office/drawing/2014/main" id="{D2CB90E4-76C9-1CCF-76C8-EC641881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0350"/>
            <a:ext cx="29162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F4A9BD82-EB21-9FE9-2F50-19DC62E332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6"/>
            <a:ext cx="7886700" cy="766761"/>
          </a:xfrm>
        </p:spPr>
        <p:txBody>
          <a:bodyPr/>
          <a:lstStyle/>
          <a:p>
            <a:r>
              <a:rPr lang="en-GB" altLang="en-US" b="1" dirty="0">
                <a:latin typeface="Letter-join Air Plus 40" pitchFamily="50" charset="0"/>
              </a:rPr>
              <a:t>Our School Vision and Values</a:t>
            </a:r>
            <a:endParaRPr lang="en-GB" altLang="en-US" dirty="0">
              <a:latin typeface="Letter-join Air Plus 40" pitchFamily="50" charset="0"/>
            </a:endParaRP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1899B940-501F-E048-FD56-15062E383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6207"/>
            <a:ext cx="8229600" cy="29083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GB" altLang="en-US" sz="2000" dirty="0">
                <a:latin typeface="Letter-join Air Plus 40" panose="02000805000000020003" pitchFamily="50" charset="0"/>
              </a:rPr>
              <a:t>Children are at the centre of everything that we do. </a:t>
            </a:r>
          </a:p>
          <a:p>
            <a:pPr marL="0" indent="0" algn="ctr">
              <a:buFontTx/>
              <a:buNone/>
              <a:defRPr/>
            </a:pPr>
            <a:r>
              <a:rPr lang="en-GB" altLang="en-US" sz="2000" dirty="0">
                <a:latin typeface="Letter-join Air Plus 40" panose="02000805000000020003" pitchFamily="50" charset="0"/>
              </a:rPr>
              <a:t>This is underpinned by our vision of       </a:t>
            </a:r>
          </a:p>
          <a:p>
            <a:pPr marL="0" indent="0" algn="ctr">
              <a:buFontTx/>
              <a:buNone/>
              <a:defRPr/>
            </a:pPr>
            <a:r>
              <a:rPr lang="en-GB" altLang="en-US" sz="3600" dirty="0">
                <a:solidFill>
                  <a:schemeClr val="bg1"/>
                </a:solidFill>
                <a:latin typeface="Letter-join Air Plus 40" panose="02000805000000020003" pitchFamily="50" charset="0"/>
              </a:rPr>
              <a:t>'Let us love...Let us thrive' </a:t>
            </a:r>
          </a:p>
          <a:p>
            <a:pPr marL="0" indent="0" algn="ctr">
              <a:buFontTx/>
              <a:buNone/>
              <a:defRPr/>
            </a:pPr>
            <a:r>
              <a:rPr lang="en-GB" altLang="en-US" sz="2800" dirty="0">
                <a:latin typeface="Letter-join Air Plus 40" panose="02000805000000020003" pitchFamily="50" charset="0"/>
              </a:rPr>
              <a:t>and core values of</a:t>
            </a:r>
          </a:p>
          <a:p>
            <a:pPr marL="0" indent="0" algn="ctr">
              <a:buFontTx/>
              <a:buNone/>
              <a:defRPr/>
            </a:pPr>
            <a:r>
              <a:rPr lang="en-GB" altLang="en-US" sz="2800" dirty="0">
                <a:latin typeface="Letter-join Air Plus 40" panose="02000805000000020003" pitchFamily="50" charset="0"/>
              </a:rPr>
              <a:t> </a:t>
            </a:r>
            <a:r>
              <a:rPr lang="en-GB" altLang="en-US" sz="2800" b="1" dirty="0">
                <a:latin typeface="Letter-join Air Plus 40" panose="02000805000000020003" pitchFamily="50" charset="0"/>
              </a:rPr>
              <a:t>love, friendship, respect, endurance, </a:t>
            </a:r>
          </a:p>
          <a:p>
            <a:pPr marL="0" indent="0" algn="ctr">
              <a:buFontTx/>
              <a:buNone/>
              <a:defRPr/>
            </a:pPr>
            <a:r>
              <a:rPr lang="en-GB" altLang="en-US" sz="2800" b="1" dirty="0">
                <a:latin typeface="Letter-join Air Plus 40" panose="02000805000000020003" pitchFamily="50" charset="0"/>
              </a:rPr>
              <a:t>honesty,  peace</a:t>
            </a:r>
            <a:r>
              <a:rPr lang="en-GB" altLang="en-US" sz="2800" dirty="0">
                <a:latin typeface="Letter-join Air Plus 40" panose="02000805000000020003" pitchFamily="50" charset="0"/>
              </a:rPr>
              <a:t>. </a:t>
            </a:r>
          </a:p>
          <a:p>
            <a:pPr>
              <a:defRPr/>
            </a:pPr>
            <a:endParaRPr lang="en-GB" altLang="en-US" sz="2400" dirty="0">
              <a:latin typeface="NTPreCursivefk" panose="03000400000000000000" pitchFamily="66" charset="0"/>
            </a:endParaRPr>
          </a:p>
          <a:p>
            <a:pPr marL="0" indent="0">
              <a:buFontTx/>
              <a:buNone/>
              <a:defRPr/>
            </a:pPr>
            <a:endParaRPr lang="en-GB" altLang="en-US" sz="2400" dirty="0">
              <a:latin typeface="NTPreCursivefk" panose="03000400000000000000" pitchFamily="66" charset="0"/>
              <a:cs typeface="Calibri" panose="020F0502020204030204" pitchFamily="34" charset="0"/>
            </a:endParaRPr>
          </a:p>
          <a:p>
            <a:pPr>
              <a:defRPr/>
            </a:pPr>
            <a:endParaRPr lang="en-GB" altLang="en-US" dirty="0"/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B7FB7E79-2D3C-66F0-33AF-FCBA6BC06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75422"/>
            <a:ext cx="2195512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>
            <a:extLst>
              <a:ext uri="{FF2B5EF4-FFF2-40B4-BE49-F238E27FC236}">
                <a16:creationId xmlns:a16="http://schemas.microsoft.com/office/drawing/2014/main" id="{37FD4761-3BE1-D5E8-562C-A4FFE0D8C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914" y="4129089"/>
            <a:ext cx="27066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>
            <a:extLst>
              <a:ext uri="{FF2B5EF4-FFF2-40B4-BE49-F238E27FC236}">
                <a16:creationId xmlns:a16="http://schemas.microsoft.com/office/drawing/2014/main" id="{D2CC5D1F-C503-08F7-CD81-1D41A9824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72" y="4439646"/>
            <a:ext cx="319405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28AA77A5-D784-FA2E-CD99-4039844B8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365127"/>
            <a:ext cx="7886700" cy="615602"/>
          </a:xfrm>
        </p:spPr>
        <p:txBody>
          <a:bodyPr/>
          <a:lstStyle/>
          <a:p>
            <a:r>
              <a:rPr lang="en-GB" altLang="en-US" b="1" dirty="0">
                <a:latin typeface="Letter-join Air Plus 40" pitchFamily="50" charset="0"/>
              </a:rPr>
              <a:t>Meet the Reception team…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62B1B-AA56-AAC2-68E5-73DE7A812C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6061" y="980729"/>
            <a:ext cx="8666419" cy="4752527"/>
          </a:xfrm>
        </p:spPr>
        <p:txBody>
          <a:bodyPr>
            <a:normAutofit fontScale="32500" lnSpcReduction="20000"/>
          </a:bodyPr>
          <a:lstStyle/>
          <a:p>
            <a:pPr marL="0" indent="0">
              <a:buFontTx/>
              <a:buNone/>
            </a:pPr>
            <a:r>
              <a:rPr lang="en-GB" altLang="en-US" sz="4900" dirty="0">
                <a:latin typeface="Letter-join Air Plus 40" pitchFamily="50" charset="0"/>
              </a:rPr>
              <a:t>Mrs </a:t>
            </a:r>
            <a:r>
              <a:rPr lang="en-GB" altLang="en-US" sz="4900" dirty="0" err="1">
                <a:latin typeface="Letter-join Air Plus 40" pitchFamily="50" charset="0"/>
              </a:rPr>
              <a:t>Zmitrowicz</a:t>
            </a:r>
            <a:r>
              <a:rPr lang="en-GB" altLang="en-US" sz="4900" dirty="0">
                <a:latin typeface="Letter-join Air Plus 40" pitchFamily="50" charset="0"/>
              </a:rPr>
              <a:t>           Mrs Plant             Miss Smith                Miss </a:t>
            </a:r>
            <a:r>
              <a:rPr lang="en-GB" altLang="en-US" sz="4900" dirty="0" err="1">
                <a:latin typeface="Letter-join Air Plus 40" pitchFamily="50" charset="0"/>
              </a:rPr>
              <a:t>Arabzadeh</a:t>
            </a:r>
            <a:endParaRPr lang="en-GB" altLang="en-US" sz="4900" dirty="0">
              <a:latin typeface="Letter-join Air Plus 40" pitchFamily="50" charset="0"/>
            </a:endParaRPr>
          </a:p>
          <a:p>
            <a:pPr marL="0" indent="0">
              <a:buFontTx/>
              <a:buNone/>
            </a:pPr>
            <a:endParaRPr lang="en-GB" altLang="en-US" sz="2300" dirty="0">
              <a:latin typeface="Letter-join Air Plus 40" pitchFamily="50" charset="0"/>
            </a:endParaRPr>
          </a:p>
          <a:p>
            <a:pPr marL="0" indent="0">
              <a:buFontTx/>
              <a:buNone/>
            </a:pPr>
            <a:endParaRPr lang="en-GB" altLang="en-US" sz="2300" dirty="0">
              <a:latin typeface="Letter-join Air Plus 40" pitchFamily="50" charset="0"/>
            </a:endParaRPr>
          </a:p>
          <a:p>
            <a:pPr marL="0" indent="0">
              <a:buFontTx/>
              <a:buNone/>
            </a:pPr>
            <a:endParaRPr lang="en-GB" altLang="en-US" sz="2300" dirty="0">
              <a:latin typeface="Letter-join Air Plus 40" pitchFamily="50" charset="0"/>
            </a:endParaRPr>
          </a:p>
          <a:p>
            <a:pPr marL="0" indent="0">
              <a:buFontTx/>
              <a:buNone/>
            </a:pPr>
            <a:endParaRPr lang="en-GB" altLang="en-US" sz="2300" dirty="0">
              <a:latin typeface="Letter-join Air Plus 40" pitchFamily="50" charset="0"/>
            </a:endParaRPr>
          </a:p>
          <a:p>
            <a:pPr marL="0" indent="0">
              <a:buFontTx/>
              <a:buNone/>
            </a:pPr>
            <a:endParaRPr lang="en-GB" altLang="en-US" sz="2300" dirty="0">
              <a:latin typeface="Letter-join Air Plus 40" pitchFamily="50" charset="0"/>
            </a:endParaRPr>
          </a:p>
          <a:p>
            <a:pPr marL="0" indent="0">
              <a:buFontTx/>
              <a:buNone/>
            </a:pPr>
            <a:endParaRPr lang="en-GB" altLang="en-US" sz="2300" dirty="0">
              <a:latin typeface="Letter-join Air Plus 40" pitchFamily="50" charset="0"/>
            </a:endParaRPr>
          </a:p>
          <a:p>
            <a:pPr marL="0" indent="0">
              <a:buFontTx/>
              <a:buNone/>
            </a:pPr>
            <a:endParaRPr lang="en-GB" altLang="en-US" sz="2300" dirty="0">
              <a:latin typeface="Letter-join Air Plus 40" pitchFamily="50" charset="0"/>
            </a:endParaRPr>
          </a:p>
          <a:p>
            <a:pPr marL="0" indent="0">
              <a:buFontTx/>
              <a:buNone/>
            </a:pPr>
            <a:endParaRPr lang="en-GB" altLang="en-US" sz="2300" dirty="0">
              <a:latin typeface="Letter-join Air Plus 40" pitchFamily="50" charset="0"/>
            </a:endParaRPr>
          </a:p>
          <a:p>
            <a:pPr marL="0" indent="0">
              <a:buFontTx/>
              <a:buNone/>
            </a:pPr>
            <a:endParaRPr lang="en-GB" altLang="en-US" sz="2300" dirty="0">
              <a:latin typeface="Letter-join Air Plus 40" pitchFamily="50" charset="0"/>
            </a:endParaRPr>
          </a:p>
          <a:p>
            <a:pPr marL="0" indent="0">
              <a:buFontTx/>
              <a:buNone/>
            </a:pPr>
            <a:endParaRPr lang="en-GB" altLang="en-US" sz="2300" dirty="0">
              <a:latin typeface="Letter-join Air Plus 40" pitchFamily="50" charset="0"/>
            </a:endParaRPr>
          </a:p>
          <a:p>
            <a:pPr marL="0" indent="0">
              <a:buFontTx/>
              <a:buNone/>
            </a:pPr>
            <a:endParaRPr lang="en-GB" altLang="en-US" sz="2300" dirty="0">
              <a:latin typeface="Letter-join Air Plus 40" pitchFamily="50" charset="0"/>
            </a:endParaRPr>
          </a:p>
          <a:p>
            <a:pPr marL="0" indent="0">
              <a:buFontTx/>
              <a:buNone/>
            </a:pPr>
            <a:endParaRPr lang="en-GB" altLang="en-US" sz="2300" dirty="0">
              <a:latin typeface="Letter-join Air Plus 40" pitchFamily="50" charset="0"/>
            </a:endParaRPr>
          </a:p>
          <a:p>
            <a:pPr marL="0" indent="0">
              <a:buFontTx/>
              <a:buNone/>
            </a:pPr>
            <a:endParaRPr lang="en-GB" altLang="en-US" sz="2300" dirty="0">
              <a:latin typeface="Letter-join Air Plus 40" pitchFamily="50" charset="0"/>
            </a:endParaRPr>
          </a:p>
          <a:p>
            <a:pPr marL="0" indent="0">
              <a:buFontTx/>
              <a:buNone/>
            </a:pPr>
            <a:endParaRPr lang="en-GB" altLang="en-US" sz="2300" dirty="0">
              <a:latin typeface="Letter-join Air Plus 40" pitchFamily="50" charset="0"/>
            </a:endParaRPr>
          </a:p>
          <a:p>
            <a:pPr marL="0" indent="0">
              <a:buFontTx/>
              <a:buNone/>
            </a:pPr>
            <a:r>
              <a:rPr lang="en-GB" altLang="en-US" sz="2300" dirty="0">
                <a:latin typeface="Letter-join Air Plus 40" pitchFamily="50" charset="0"/>
              </a:rPr>
              <a:t>				</a:t>
            </a:r>
          </a:p>
          <a:p>
            <a:pPr marL="0" indent="0">
              <a:buFontTx/>
              <a:buNone/>
            </a:pPr>
            <a:endParaRPr lang="en-GB" altLang="en-US" sz="2300" dirty="0">
              <a:latin typeface="Letter-join Air Plus 40" pitchFamily="50" charset="0"/>
            </a:endParaRPr>
          </a:p>
          <a:p>
            <a:pPr marL="0" indent="0">
              <a:buFontTx/>
              <a:buNone/>
            </a:pPr>
            <a:endParaRPr lang="en-GB" altLang="en-US" sz="2300" dirty="0">
              <a:latin typeface="NTPreCursive" pitchFamily="66" charset="0"/>
            </a:endParaRPr>
          </a:p>
          <a:p>
            <a:pPr marL="0" indent="0">
              <a:buFontTx/>
              <a:buNone/>
            </a:pPr>
            <a:endParaRPr lang="en-GB" altLang="en-US" dirty="0">
              <a:latin typeface="NTPreCursive" pitchFamily="66" charset="0"/>
            </a:endParaRPr>
          </a:p>
          <a:p>
            <a:pPr marL="0" indent="0">
              <a:buFontTx/>
              <a:buNone/>
            </a:pPr>
            <a:endParaRPr lang="en-GB" altLang="en-US" dirty="0">
              <a:latin typeface="NTPreCursive" pitchFamily="66" charset="0"/>
            </a:endParaRPr>
          </a:p>
          <a:p>
            <a:pPr marL="0" indent="0">
              <a:buFontTx/>
              <a:buNone/>
            </a:pPr>
            <a:endParaRPr lang="en-GB" altLang="en-US" dirty="0">
              <a:latin typeface="NTPreCursive" pitchFamily="66" charset="0"/>
            </a:endParaRPr>
          </a:p>
          <a:p>
            <a:pPr marL="0" indent="0">
              <a:buFontTx/>
              <a:buNone/>
            </a:pPr>
            <a:endParaRPr lang="en-GB" altLang="en-US" dirty="0">
              <a:latin typeface="NTPreCursive" pitchFamily="66" charset="0"/>
            </a:endParaRPr>
          </a:p>
          <a:p>
            <a:pPr marL="0" indent="0">
              <a:buFontTx/>
              <a:buNone/>
            </a:pPr>
            <a:r>
              <a:rPr lang="en-GB" altLang="en-US" dirty="0">
                <a:latin typeface="NTPreCursive" pitchFamily="66" charset="0"/>
              </a:rPr>
              <a:t>				</a:t>
            </a:r>
          </a:p>
          <a:p>
            <a:pPr marL="0" indent="0">
              <a:buFontTx/>
              <a:buNone/>
            </a:pPr>
            <a:endParaRPr lang="en-GB" altLang="en-US" dirty="0">
              <a:latin typeface="NTPreCursive" pitchFamily="66" charset="0"/>
            </a:endParaRPr>
          </a:p>
          <a:p>
            <a:pPr marL="0" indent="0">
              <a:buFontTx/>
              <a:buNone/>
            </a:pPr>
            <a:endParaRPr lang="en-GB" altLang="en-US" dirty="0">
              <a:latin typeface="NTPreCursive" pitchFamily="66" charset="0"/>
            </a:endParaRPr>
          </a:p>
          <a:p>
            <a:pPr marL="0" indent="0">
              <a:buFontTx/>
              <a:buNone/>
            </a:pPr>
            <a:endParaRPr lang="en-GB" altLang="en-US" sz="3600" dirty="0">
              <a:latin typeface="NTPreCursive" pitchFamily="66" charset="0"/>
            </a:endParaRPr>
          </a:p>
          <a:p>
            <a:pPr marL="0" indent="0">
              <a:buFontTx/>
              <a:buNone/>
            </a:pPr>
            <a:endParaRPr lang="en-GB" altLang="en-US" sz="3600" dirty="0">
              <a:latin typeface="NTPreCursive" pitchFamily="66" charset="0"/>
            </a:endParaRPr>
          </a:p>
          <a:p>
            <a:pPr marL="0" indent="0">
              <a:buFontTx/>
              <a:buNone/>
            </a:pPr>
            <a:endParaRPr lang="en-GB" altLang="en-US" sz="3600" dirty="0">
              <a:latin typeface="NTPreCursive" pitchFamily="66" charset="0"/>
            </a:endParaRPr>
          </a:p>
        </p:txBody>
      </p:sp>
      <p:pic>
        <p:nvPicPr>
          <p:cNvPr id="4100" name="Picture 1">
            <a:extLst>
              <a:ext uri="{FF2B5EF4-FFF2-40B4-BE49-F238E27FC236}">
                <a16:creationId xmlns:a16="http://schemas.microsoft.com/office/drawing/2014/main" id="{059B2373-E13C-F447-9A0E-E7B84CD75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483" y="4031243"/>
            <a:ext cx="23161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">
            <a:extLst>
              <a:ext uri="{FF2B5EF4-FFF2-40B4-BE49-F238E27FC236}">
                <a16:creationId xmlns:a16="http://schemas.microsoft.com/office/drawing/2014/main" id="{EC72B5E3-C591-314F-5BAB-BF0BC1C15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212692"/>
            <a:ext cx="1944687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5">
            <a:extLst>
              <a:ext uri="{FF2B5EF4-FFF2-40B4-BE49-F238E27FC236}">
                <a16:creationId xmlns:a16="http://schemas.microsoft.com/office/drawing/2014/main" id="{A2157910-7ABC-7A81-1E7B-EA4E2FC8F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44700"/>
            <a:ext cx="1989137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BA0287-99FB-669E-91E6-5D1FAE8CD2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35" y="1257296"/>
            <a:ext cx="1942869" cy="250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E719C7C-C84C-42C1-50B6-756BF11A31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8" y="365126"/>
            <a:ext cx="8191822" cy="1325563"/>
          </a:xfrm>
        </p:spPr>
        <p:txBody>
          <a:bodyPr/>
          <a:lstStyle/>
          <a:p>
            <a:pPr eaLnBrk="1" hangingPunct="1"/>
            <a:r>
              <a:rPr lang="en-GB" altLang="en-US" sz="4000" b="1" dirty="0">
                <a:latin typeface="Letter-join Air Plus 40" pitchFamily="50" charset="0"/>
              </a:rPr>
              <a:t>The rest of the team…. Parents</a:t>
            </a:r>
          </a:p>
        </p:txBody>
      </p:sp>
      <p:sp>
        <p:nvSpPr>
          <p:cNvPr id="3075" name="Rectangle 5">
            <a:extLst>
              <a:ext uri="{FF2B5EF4-FFF2-40B4-BE49-F238E27FC236}">
                <a16:creationId xmlns:a16="http://schemas.microsoft.com/office/drawing/2014/main" id="{D160A93C-3D66-A1FD-3918-06FABF3D54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528" y="1628800"/>
            <a:ext cx="8299450" cy="30956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sz="2800" dirty="0">
                <a:latin typeface="Letter-join Air Plus 40" panose="02000805000000020003" pitchFamily="50" charset="0"/>
              </a:rPr>
              <a:t>Parents and school, working together as partners in your child’s learning…..</a:t>
            </a:r>
          </a:p>
          <a:p>
            <a:pPr eaLnBrk="1" hangingPunct="1">
              <a:defRPr/>
            </a:pPr>
            <a:r>
              <a:rPr lang="en-GB" altLang="en-US" sz="2000" dirty="0">
                <a:latin typeface="Letter-join Air Plus 40" panose="02000805000000020003" pitchFamily="50" charset="0"/>
              </a:rPr>
              <a:t>Share your child’s interests, talents, abilities with your child’s teacher / keyworker. This enables us to tailor the curriculum to meet your child’s needs and plan lessons that will be exciting and engaging for your child. </a:t>
            </a:r>
          </a:p>
          <a:p>
            <a:pPr eaLnBrk="1" hangingPunct="1">
              <a:defRPr/>
            </a:pPr>
            <a:r>
              <a:rPr lang="en-GB" altLang="en-US" sz="2000" dirty="0">
                <a:latin typeface="Letter-join Air Plus 40" panose="02000805000000020003" pitchFamily="50" charset="0"/>
              </a:rPr>
              <a:t>Throughout the year you can reinforce the skills your child is developing – therefore helping to consolidate learning.</a:t>
            </a:r>
          </a:p>
          <a:p>
            <a:pPr marL="0" indent="0" eaLnBrk="1" hangingPunct="1">
              <a:buFontTx/>
              <a:buNone/>
              <a:defRPr/>
            </a:pPr>
            <a:endParaRPr lang="en-GB" altLang="en-US" dirty="0">
              <a:latin typeface="NTPreCursive" panose="03000400000000000000" pitchFamily="66" charset="0"/>
            </a:endParaRPr>
          </a:p>
          <a:p>
            <a:pPr eaLnBrk="1" hangingPunct="1">
              <a:buFontTx/>
              <a:buNone/>
              <a:defRPr/>
            </a:pPr>
            <a:endParaRPr lang="en-US" altLang="en-US" dirty="0"/>
          </a:p>
        </p:txBody>
      </p:sp>
      <p:pic>
        <p:nvPicPr>
          <p:cNvPr id="5124" name="Picture 1">
            <a:extLst>
              <a:ext uri="{FF2B5EF4-FFF2-40B4-BE49-F238E27FC236}">
                <a16:creationId xmlns:a16="http://schemas.microsoft.com/office/drawing/2014/main" id="{C2E28EC4-2A8C-939F-F54C-3A8A77971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229225"/>
            <a:ext cx="4043362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57F07126-E179-6E4A-E305-56E5C418A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5229225"/>
            <a:ext cx="2816225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E2115FF4-B6C3-02EC-11F5-C7D01971C08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44513" y="195263"/>
            <a:ext cx="7772400" cy="785465"/>
          </a:xfrm>
        </p:spPr>
        <p:txBody>
          <a:bodyPr/>
          <a:lstStyle/>
          <a:p>
            <a:r>
              <a:rPr lang="en-GB" altLang="en-US" sz="3600" b="1" dirty="0">
                <a:latin typeface="Letter-join Air Plus 40" pitchFamily="50" charset="0"/>
              </a:rPr>
              <a:t>Starting Reception- Transition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8DAE963D-8D35-D42F-C56C-D3107E1B10B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8131" y="985866"/>
            <a:ext cx="8567737" cy="1752600"/>
          </a:xfrm>
        </p:spPr>
        <p:txBody>
          <a:bodyPr>
            <a:noAutofit/>
          </a:bodyPr>
          <a:lstStyle/>
          <a:p>
            <a:r>
              <a:rPr lang="en-GB" altLang="en-US" sz="2400" b="1" dirty="0">
                <a:solidFill>
                  <a:srgbClr val="FF0000"/>
                </a:solidFill>
                <a:latin typeface="Letter-join Air Plus 40" pitchFamily="50" charset="0"/>
              </a:rPr>
              <a:t>Home visits (if your child is new to St James)</a:t>
            </a:r>
          </a:p>
          <a:p>
            <a:r>
              <a:rPr lang="en-GB" altLang="en-US" sz="2400" b="1" dirty="0">
                <a:solidFill>
                  <a:srgbClr val="FF0000"/>
                </a:solidFill>
                <a:latin typeface="Letter-join Air Plus 40" pitchFamily="50" charset="0"/>
              </a:rPr>
              <a:t>Tuesday 2</a:t>
            </a:r>
            <a:r>
              <a:rPr lang="en-GB" altLang="en-US" sz="2400" b="1" baseline="30000" dirty="0">
                <a:solidFill>
                  <a:srgbClr val="FF0000"/>
                </a:solidFill>
                <a:latin typeface="Letter-join Air Plus 40" pitchFamily="50" charset="0"/>
              </a:rPr>
              <a:t>nd</a:t>
            </a:r>
            <a:r>
              <a:rPr lang="en-GB" altLang="en-US" sz="2400" b="1" dirty="0">
                <a:solidFill>
                  <a:srgbClr val="FF0000"/>
                </a:solidFill>
                <a:latin typeface="Letter-join Air Plus 40" pitchFamily="50" charset="0"/>
              </a:rPr>
              <a:t>, Wednesday 3</a:t>
            </a:r>
            <a:r>
              <a:rPr lang="en-GB" altLang="en-US" sz="2400" b="1" baseline="30000" dirty="0">
                <a:solidFill>
                  <a:srgbClr val="FF0000"/>
                </a:solidFill>
                <a:latin typeface="Letter-join Air Plus 40" pitchFamily="50" charset="0"/>
              </a:rPr>
              <a:t>rd</a:t>
            </a:r>
            <a:r>
              <a:rPr lang="en-GB" altLang="en-US" sz="2400" b="1" dirty="0">
                <a:solidFill>
                  <a:srgbClr val="FF0000"/>
                </a:solidFill>
                <a:latin typeface="Letter-join Air Plus 40" pitchFamily="50" charset="0"/>
              </a:rPr>
              <a:t>, Thursday 4</a:t>
            </a:r>
            <a:r>
              <a:rPr lang="en-GB" altLang="en-US" sz="2400" b="1" baseline="30000" dirty="0">
                <a:solidFill>
                  <a:srgbClr val="FF0000"/>
                </a:solidFill>
                <a:latin typeface="Letter-join Air Plus 40" pitchFamily="50" charset="0"/>
              </a:rPr>
              <a:t>th</a:t>
            </a:r>
            <a:r>
              <a:rPr lang="en-GB" altLang="en-US" sz="2400" b="1" dirty="0">
                <a:solidFill>
                  <a:srgbClr val="FF0000"/>
                </a:solidFill>
                <a:latin typeface="Letter-join Air Plus 40" pitchFamily="50" charset="0"/>
              </a:rPr>
              <a:t> September</a:t>
            </a:r>
          </a:p>
          <a:p>
            <a:r>
              <a:rPr lang="en-GB" altLang="en-US" sz="2400" dirty="0">
                <a:latin typeface="Letter-join Air Plus 40" pitchFamily="50" charset="0"/>
              </a:rPr>
              <a:t>An informal opportunity for your child to meet their new teachers in the comfort of their own home. </a:t>
            </a:r>
          </a:p>
          <a:p>
            <a:r>
              <a:rPr lang="en-GB" altLang="en-US" sz="2400" b="1" dirty="0">
                <a:solidFill>
                  <a:srgbClr val="FF0000"/>
                </a:solidFill>
                <a:latin typeface="Letter-join Air Plus 40" pitchFamily="50" charset="0"/>
              </a:rPr>
              <a:t>Visits to school </a:t>
            </a:r>
            <a:r>
              <a:rPr lang="en-GB" altLang="en-US" sz="2400" dirty="0">
                <a:solidFill>
                  <a:srgbClr val="FF0000"/>
                </a:solidFill>
                <a:latin typeface="Letter-join Air Plus 40" pitchFamily="50" charset="0"/>
              </a:rPr>
              <a:t>– Stay and Play Sessions – </a:t>
            </a:r>
          </a:p>
          <a:p>
            <a:r>
              <a:rPr lang="en-GB" altLang="en-US" sz="2400" dirty="0">
                <a:solidFill>
                  <a:srgbClr val="FF0000"/>
                </a:solidFill>
                <a:latin typeface="Letter-join Air Plus 40" pitchFamily="50" charset="0"/>
              </a:rPr>
              <a:t>Friday 5</a:t>
            </a:r>
            <a:r>
              <a:rPr lang="en-GB" altLang="en-US" sz="2400" baseline="30000" dirty="0">
                <a:solidFill>
                  <a:srgbClr val="FF0000"/>
                </a:solidFill>
                <a:latin typeface="Letter-join Air Plus 40" pitchFamily="50" charset="0"/>
              </a:rPr>
              <a:t>th</a:t>
            </a:r>
            <a:r>
              <a:rPr lang="en-GB" altLang="en-US" sz="2400" dirty="0">
                <a:solidFill>
                  <a:srgbClr val="FF0000"/>
                </a:solidFill>
                <a:latin typeface="Letter-join Air Plus 40" pitchFamily="50" charset="0"/>
              </a:rPr>
              <a:t> September</a:t>
            </a:r>
          </a:p>
          <a:p>
            <a:r>
              <a:rPr lang="en-GB" altLang="en-US" sz="2400" dirty="0">
                <a:latin typeface="Letter-join Air Plus 40" pitchFamily="50" charset="0"/>
              </a:rPr>
              <a:t>You and your child visit the Reception classroom environment and have the opportunity to meet other parents and children. </a:t>
            </a:r>
          </a:p>
          <a:p>
            <a:r>
              <a:rPr lang="en-GB" altLang="en-US" sz="2400" b="1" dirty="0">
                <a:solidFill>
                  <a:srgbClr val="FF0000"/>
                </a:solidFill>
                <a:latin typeface="Letter-join Air Plus 40" pitchFamily="50" charset="0"/>
              </a:rPr>
              <a:t>Transition week </a:t>
            </a:r>
            <a:r>
              <a:rPr lang="en-GB" altLang="en-US" sz="2400" dirty="0">
                <a:solidFill>
                  <a:srgbClr val="FF0000"/>
                </a:solidFill>
                <a:latin typeface="Letter-join Air Plus 40" pitchFamily="50" charset="0"/>
              </a:rPr>
              <a:t>– week commencing 8</a:t>
            </a:r>
            <a:r>
              <a:rPr lang="en-GB" altLang="en-US" sz="2400" baseline="30000" dirty="0">
                <a:solidFill>
                  <a:srgbClr val="FF0000"/>
                </a:solidFill>
                <a:latin typeface="Letter-join Air Plus 40" pitchFamily="50" charset="0"/>
              </a:rPr>
              <a:t>th</a:t>
            </a:r>
            <a:r>
              <a:rPr lang="en-GB" altLang="en-US" sz="2400" dirty="0">
                <a:solidFill>
                  <a:srgbClr val="FF0000"/>
                </a:solidFill>
                <a:latin typeface="Letter-join Air Plus 40" pitchFamily="50" charset="0"/>
              </a:rPr>
              <a:t> September</a:t>
            </a:r>
          </a:p>
          <a:p>
            <a:r>
              <a:rPr lang="en-GB" altLang="en-US" sz="2400" dirty="0">
                <a:latin typeface="Letter-join Air Plus 40" pitchFamily="50" charset="0"/>
              </a:rPr>
              <a:t>Half day sessions for half of the Reception class</a:t>
            </a:r>
          </a:p>
          <a:p>
            <a:r>
              <a:rPr lang="en-GB" altLang="en-US" sz="2400" dirty="0">
                <a:latin typeface="Letter-join Air Plus 40" pitchFamily="50" charset="0"/>
              </a:rPr>
              <a:t>Wed 10</a:t>
            </a:r>
            <a:r>
              <a:rPr lang="en-GB" altLang="en-US" sz="2400" baseline="30000" dirty="0">
                <a:latin typeface="Letter-join Air Plus 40" pitchFamily="50" charset="0"/>
              </a:rPr>
              <a:t>th</a:t>
            </a:r>
            <a:r>
              <a:rPr lang="en-GB" altLang="en-US" sz="2400" dirty="0">
                <a:latin typeface="Letter-join Air Plus 40" pitchFamily="50" charset="0"/>
              </a:rPr>
              <a:t> Sept- 840-1230 -All children including lunch</a:t>
            </a:r>
          </a:p>
          <a:p>
            <a:r>
              <a:rPr lang="en-GB" altLang="en-US" sz="2400" b="1" dirty="0">
                <a:solidFill>
                  <a:srgbClr val="FF0000"/>
                </a:solidFill>
                <a:latin typeface="Letter-join Air Plus 40" pitchFamily="50" charset="0"/>
              </a:rPr>
              <a:t>In school full time </a:t>
            </a:r>
            <a:r>
              <a:rPr lang="en-GB" altLang="en-US" sz="2400" dirty="0">
                <a:solidFill>
                  <a:srgbClr val="FF0000"/>
                </a:solidFill>
                <a:latin typeface="Letter-join Air Plus 40" pitchFamily="50" charset="0"/>
              </a:rPr>
              <a:t>– Thursday 11</a:t>
            </a:r>
            <a:r>
              <a:rPr lang="en-GB" altLang="en-US" sz="2400" baseline="30000" dirty="0">
                <a:solidFill>
                  <a:srgbClr val="FF0000"/>
                </a:solidFill>
                <a:latin typeface="Letter-join Air Plus 40" pitchFamily="50" charset="0"/>
              </a:rPr>
              <a:t>th</a:t>
            </a:r>
            <a:r>
              <a:rPr lang="en-GB" altLang="en-US" sz="2400" dirty="0">
                <a:solidFill>
                  <a:srgbClr val="FF0000"/>
                </a:solidFill>
                <a:latin typeface="Letter-join Air Plus 40" pitchFamily="50" charset="0"/>
              </a:rPr>
              <a:t> September onwards</a:t>
            </a:r>
          </a:p>
          <a:p>
            <a:endParaRPr lang="en-GB" altLang="en-US" sz="2400" dirty="0">
              <a:latin typeface="Letter-join Air Plus 40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7EFC56B3-2381-0192-8AD8-F7A98B58E5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pPr eaLnBrk="1" hangingPunct="1"/>
            <a:r>
              <a:rPr lang="en-GB" altLang="en-US" sz="3600" b="1" dirty="0">
                <a:solidFill>
                  <a:srgbClr val="FF0000"/>
                </a:solidFill>
                <a:latin typeface="Letter-join Air Plus 40" pitchFamily="50" charset="0"/>
              </a:rPr>
              <a:t>EYFS Educational Programmes </a:t>
            </a:r>
          </a:p>
        </p:txBody>
      </p:sp>
      <p:sp>
        <p:nvSpPr>
          <p:cNvPr id="4099" name="Rectangle 4">
            <a:extLst>
              <a:ext uri="{FF2B5EF4-FFF2-40B4-BE49-F238E27FC236}">
                <a16:creationId xmlns:a16="http://schemas.microsoft.com/office/drawing/2014/main" id="{C2812640-F56D-D9D1-23F7-2E812F295C2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472112"/>
          </a:xfrm>
          <a:solidFill>
            <a:srgbClr val="A3F3FB"/>
          </a:solidFill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2000" b="1" dirty="0">
                <a:latin typeface="Letter-join Air Plus 40" panose="02000805000000020003" pitchFamily="50" charset="0"/>
              </a:rPr>
              <a:t>Prime Areas of Learning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1800" b="1" dirty="0">
                <a:latin typeface="Letter-join Air Plus 40" panose="02000805000000020003" pitchFamily="50" charset="0"/>
              </a:rPr>
              <a:t>Personal, Social and Emotional – </a:t>
            </a:r>
            <a:r>
              <a:rPr lang="en-GB" sz="1800" dirty="0">
                <a:latin typeface="Letter-join Air Plus 40" panose="02000805000000020003" pitchFamily="50" charset="0"/>
              </a:rPr>
              <a:t>self regulation, self care,</a:t>
            </a:r>
            <a:r>
              <a:rPr lang="en-GB" sz="1800" b="1" dirty="0">
                <a:latin typeface="Letter-join Air Plus 40" panose="02000805000000020003" pitchFamily="50" charset="0"/>
              </a:rPr>
              <a:t> </a:t>
            </a:r>
            <a:r>
              <a:rPr lang="en-GB" sz="1800" dirty="0">
                <a:latin typeface="Letter-join Air Plus 40" panose="02000805000000020003" pitchFamily="50" charset="0"/>
              </a:rPr>
              <a:t>relationships, feelings, self confidence and developing independence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1800" b="1" dirty="0">
                <a:latin typeface="Letter-join Air Plus 40" panose="02000805000000020003" pitchFamily="50" charset="0"/>
              </a:rPr>
              <a:t>Physical Development</a:t>
            </a:r>
            <a:r>
              <a:rPr lang="en-GB" sz="1800" dirty="0">
                <a:latin typeface="Letter-join Air Plus 40" panose="02000805000000020003" pitchFamily="50" charset="0"/>
              </a:rPr>
              <a:t> – P.E. fine motor control, including pencil control, using scissors and gross motor control.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1800" b="1" dirty="0">
                <a:latin typeface="Letter-join Air Plus 40" panose="02000805000000020003" pitchFamily="50" charset="0"/>
              </a:rPr>
              <a:t>Communication and Language – </a:t>
            </a:r>
            <a:r>
              <a:rPr lang="en-GB" sz="1800" dirty="0">
                <a:latin typeface="Letter-join Air Plus 40" panose="02000805000000020003" pitchFamily="50" charset="0"/>
              </a:rPr>
              <a:t>Listening, attention, understanding and speaking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2400" b="1" dirty="0">
              <a:latin typeface="NTPreCursive" panose="03000400000000000000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en-GB" sz="2000" b="1" dirty="0">
                <a:latin typeface="Letter-join Air Plus 40" panose="02000805000000020003" pitchFamily="50" charset="0"/>
              </a:rPr>
              <a:t>Specific Areas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1800" b="1" dirty="0">
                <a:latin typeface="Letter-join Air Plus 40" panose="02000805000000020003" pitchFamily="50" charset="0"/>
              </a:rPr>
              <a:t>Literacy – </a:t>
            </a:r>
            <a:r>
              <a:rPr lang="en-GB" sz="1800" dirty="0">
                <a:latin typeface="Letter-join Air Plus 40" panose="02000805000000020003" pitchFamily="50" charset="0"/>
              </a:rPr>
              <a:t>word reading, comprehension and writing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1800" b="1" dirty="0">
                <a:latin typeface="Letter-join Air Plus 40" panose="02000805000000020003" pitchFamily="50" charset="0"/>
              </a:rPr>
              <a:t>Mathematics – </a:t>
            </a:r>
            <a:r>
              <a:rPr lang="en-GB" sz="1800" dirty="0">
                <a:latin typeface="Letter-join Air Plus 40" panose="02000805000000020003" pitchFamily="50" charset="0"/>
              </a:rPr>
              <a:t>numbers, numerical patterns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1800" b="1" dirty="0">
                <a:latin typeface="Letter-join Air Plus 40" panose="02000805000000020003" pitchFamily="50" charset="0"/>
              </a:rPr>
              <a:t>Understanding the World</a:t>
            </a:r>
            <a:r>
              <a:rPr lang="en-GB" sz="1800" dirty="0">
                <a:latin typeface="Letter-join Air Plus 40" panose="02000805000000020003" pitchFamily="50" charset="0"/>
              </a:rPr>
              <a:t> – history (past and present), our natural world (geography), people, culture and communities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1800" dirty="0">
                <a:latin typeface="Letter-join Air Plus 40" panose="02000805000000020003" pitchFamily="50" charset="0"/>
              </a:rPr>
              <a:t>(geography and R.E)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1800" b="1" dirty="0">
                <a:latin typeface="Letter-join Air Plus 40" panose="02000805000000020003" pitchFamily="50" charset="0"/>
              </a:rPr>
              <a:t>Expressive Arts and Design</a:t>
            </a:r>
            <a:r>
              <a:rPr lang="en-GB" sz="1800" dirty="0">
                <a:latin typeface="Letter-join Air Plus 40" panose="02000805000000020003" pitchFamily="50" charset="0"/>
              </a:rPr>
              <a:t> – exploring media, being imaginative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sz="2000" b="1" dirty="0">
                <a:solidFill>
                  <a:srgbClr val="FF0000"/>
                </a:solidFill>
                <a:latin typeface="Letter-join Air Plus 40" panose="02000805000000020003" pitchFamily="50" charset="0"/>
              </a:rPr>
              <a:t>Statutory Assessments – Baseline assessment (first six weeks of starting school). EYFS Profile assessed at the end of Reception. </a:t>
            </a:r>
            <a:endParaRPr lang="en-GB" sz="2400" dirty="0">
              <a:latin typeface="NTPreCursive" panose="03000400000000000000" pitchFamily="66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sz="2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sz="1800" dirty="0"/>
              <a:t>                  </a:t>
            </a:r>
            <a:endParaRPr lang="en-US" sz="1800" dirty="0"/>
          </a:p>
        </p:txBody>
      </p:sp>
      <p:pic>
        <p:nvPicPr>
          <p:cNvPr id="7172" name="Picture 6" descr="ANd9GcRCbsRYIPs9mwl4av-REnW_iJOXjTuqdZXQyynqa_HDH3ngmIIW">
            <a:extLst>
              <a:ext uri="{FF2B5EF4-FFF2-40B4-BE49-F238E27FC236}">
                <a16:creationId xmlns:a16="http://schemas.microsoft.com/office/drawing/2014/main" id="{F1C6462C-0E7E-92A4-9762-F71ADBD91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5713">
            <a:off x="7962684" y="5599906"/>
            <a:ext cx="903288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AutoShape 8" descr="2Q==">
            <a:extLst>
              <a:ext uri="{FF2B5EF4-FFF2-40B4-BE49-F238E27FC236}">
                <a16:creationId xmlns:a16="http://schemas.microsoft.com/office/drawing/2014/main" id="{B90520E2-F63C-FF08-8E06-8B3CEC32D7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7174" name="Picture 10" descr="school-clip-art-9">
            <a:extLst>
              <a:ext uri="{FF2B5EF4-FFF2-40B4-BE49-F238E27FC236}">
                <a16:creationId xmlns:a16="http://schemas.microsoft.com/office/drawing/2014/main" id="{B0521232-5782-279F-39F0-614F4E1BC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76" y="2651068"/>
            <a:ext cx="917249" cy="73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">
            <a:extLst>
              <a:ext uri="{FF2B5EF4-FFF2-40B4-BE49-F238E27FC236}">
                <a16:creationId xmlns:a16="http://schemas.microsoft.com/office/drawing/2014/main" id="{B7A571C7-F30C-2121-C195-BEDDA4D59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621218"/>
            <a:ext cx="145415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>
            <a:extLst>
              <a:ext uri="{FF2B5EF4-FFF2-40B4-BE49-F238E27FC236}">
                <a16:creationId xmlns:a16="http://schemas.microsoft.com/office/drawing/2014/main" id="{42C3B7F4-009C-19CC-4EBA-87C682579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293688"/>
            <a:ext cx="8640763" cy="64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">
            <a:extLst>
              <a:ext uri="{FF2B5EF4-FFF2-40B4-BE49-F238E27FC236}">
                <a16:creationId xmlns:a16="http://schemas.microsoft.com/office/drawing/2014/main" id="{43F723DC-F8A5-BBB4-2B05-C973FF5EF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21163"/>
            <a:ext cx="746760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">
            <a:extLst>
              <a:ext uri="{FF2B5EF4-FFF2-40B4-BE49-F238E27FC236}">
                <a16:creationId xmlns:a16="http://schemas.microsoft.com/office/drawing/2014/main" id="{2D474264-B310-049D-D4CA-C549D06D1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5" r="10075" b="44295"/>
          <a:stretch>
            <a:fillRect/>
          </a:stretch>
        </p:blipFill>
        <p:spPr bwMode="auto">
          <a:xfrm>
            <a:off x="0" y="291606"/>
            <a:ext cx="22891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>
            <a:extLst>
              <a:ext uri="{FF2B5EF4-FFF2-40B4-BE49-F238E27FC236}">
                <a16:creationId xmlns:a16="http://schemas.microsoft.com/office/drawing/2014/main" id="{F9727C2A-8103-0EB2-9BBB-328EADCB5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132013"/>
            <a:ext cx="449262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8301E87-2411-2D5B-4724-DAF6040B7F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625" y="695325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altLang="en-US" sz="2400" dirty="0">
                <a:latin typeface="Letter-join Air Plus 40" pitchFamily="50" charset="0"/>
              </a:rPr>
              <a:t>Please make sure your children are prepared for any eventualities!</a:t>
            </a:r>
            <a:br>
              <a:rPr lang="en-GB" altLang="en-US" sz="2400" dirty="0">
                <a:latin typeface="Letter-join Air Plus 40" pitchFamily="50" charset="0"/>
              </a:rPr>
            </a:br>
            <a:r>
              <a:rPr lang="en-GB" altLang="en-US" sz="2400" dirty="0">
                <a:solidFill>
                  <a:srgbClr val="FF0000"/>
                </a:solidFill>
                <a:latin typeface="Letter-join Air Plus 40" pitchFamily="50" charset="0"/>
              </a:rPr>
              <a:t>Learning takes place indoors and outdoors</a:t>
            </a:r>
            <a:br>
              <a:rPr lang="en-GB" altLang="en-US" sz="2400" dirty="0">
                <a:solidFill>
                  <a:srgbClr val="E6EB29"/>
                </a:solidFill>
                <a:latin typeface="Letter-join Air Plus 40" pitchFamily="50" charset="0"/>
              </a:rPr>
            </a:br>
            <a:r>
              <a:rPr lang="en-GB" altLang="en-US" sz="2400" dirty="0">
                <a:solidFill>
                  <a:schemeClr val="tx1"/>
                </a:solidFill>
                <a:latin typeface="Letter-join Air Plus 40" pitchFamily="50" charset="0"/>
              </a:rPr>
              <a:t>Forest school sessions</a:t>
            </a:r>
            <a:br>
              <a:rPr lang="en-GB" altLang="en-US" sz="2400" dirty="0">
                <a:solidFill>
                  <a:schemeClr val="tx1"/>
                </a:solidFill>
                <a:latin typeface="Letter-join Air Plus 40" pitchFamily="50" charset="0"/>
              </a:rPr>
            </a:br>
            <a:r>
              <a:rPr lang="en-GB" altLang="en-US" sz="2400" dirty="0">
                <a:solidFill>
                  <a:schemeClr val="tx1"/>
                </a:solidFill>
                <a:latin typeface="Letter-join Air Plus 40" pitchFamily="50" charset="0"/>
              </a:rPr>
              <a:t>Weekly P.E</a:t>
            </a:r>
            <a:br>
              <a:rPr lang="en-GB" altLang="en-US" sz="2400" dirty="0">
                <a:solidFill>
                  <a:schemeClr val="tx1"/>
                </a:solidFill>
                <a:latin typeface="Letter-join Air Plus 40" pitchFamily="50" charset="0"/>
              </a:rPr>
            </a:br>
            <a:r>
              <a:rPr lang="en-GB" altLang="en-US" sz="2400" dirty="0" err="1">
                <a:solidFill>
                  <a:schemeClr val="tx1"/>
                </a:solidFill>
                <a:latin typeface="Letter-join Air Plus 40" pitchFamily="50" charset="0"/>
              </a:rPr>
              <a:t>Balanceability</a:t>
            </a:r>
            <a:endParaRPr lang="en-GB" altLang="en-US" sz="2400" dirty="0">
              <a:solidFill>
                <a:schemeClr val="tx1"/>
              </a:solidFill>
              <a:latin typeface="Letter-join Air Plus 40" pitchFamily="50" charset="0"/>
            </a:endParaRPr>
          </a:p>
        </p:txBody>
      </p:sp>
      <p:sp>
        <p:nvSpPr>
          <p:cNvPr id="9224" name="Rectangle 9">
            <a:extLst>
              <a:ext uri="{FF2B5EF4-FFF2-40B4-BE49-F238E27FC236}">
                <a16:creationId xmlns:a16="http://schemas.microsoft.com/office/drawing/2014/main" id="{EE4CEF95-D914-C32F-E892-B39F1C8E425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632576" y="811847"/>
            <a:ext cx="2332037" cy="1757363"/>
          </a:xfrm>
          <a:solidFill>
            <a:srgbClr val="E6EB29"/>
          </a:solidFill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GB" altLang="en-US" sz="1600" dirty="0">
                <a:latin typeface="Letter-join Air Plus 40" pitchFamily="50" charset="0"/>
              </a:rPr>
              <a:t>Warm clothes including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Letter-join Air Plus 40" pitchFamily="50" charset="0"/>
              </a:rPr>
              <a:t>gloves, hats etc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Letter-join Air Plus 40" pitchFamily="50" charset="0"/>
              </a:rPr>
              <a:t>Wellies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Letter-join Air Plus 40" pitchFamily="50" charset="0"/>
              </a:rPr>
              <a:t>Spare clothes</a:t>
            </a:r>
          </a:p>
          <a:p>
            <a:pPr eaLnBrk="1" hangingPunct="1">
              <a:buFontTx/>
              <a:buNone/>
            </a:pPr>
            <a:r>
              <a:rPr lang="en-GB" altLang="en-US" sz="1600" dirty="0">
                <a:latin typeface="Letter-join Air Plus 40" pitchFamily="50" charset="0"/>
              </a:rPr>
              <a:t>PE kit</a:t>
            </a:r>
          </a:p>
          <a:p>
            <a:pPr eaLnBrk="1" hangingPunct="1">
              <a:buFontTx/>
              <a:buNone/>
            </a:pPr>
            <a:endParaRPr lang="en-GB" altLang="en-US" sz="1600" dirty="0"/>
          </a:p>
          <a:p>
            <a:pPr eaLnBrk="1" hangingPunct="1">
              <a:buFontTx/>
              <a:buNone/>
            </a:pPr>
            <a:endParaRPr lang="en-GB" altLang="en-US" sz="1600" dirty="0"/>
          </a:p>
        </p:txBody>
      </p:sp>
      <p:sp>
        <p:nvSpPr>
          <p:cNvPr id="9219" name="Rectangle 10">
            <a:extLst>
              <a:ext uri="{FF2B5EF4-FFF2-40B4-BE49-F238E27FC236}">
                <a16:creationId xmlns:a16="http://schemas.microsoft.com/office/drawing/2014/main" id="{EA0B5AB3-368A-586C-5FDF-E83C9F630C2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364163" y="4941888"/>
            <a:ext cx="3394075" cy="1800225"/>
          </a:xfrm>
          <a:solidFill>
            <a:schemeClr val="accent1"/>
          </a:solidFill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en-GB" altLang="en-US" sz="1800">
                <a:latin typeface="Letter-join Air Plus 40" pitchFamily="50" charset="0"/>
              </a:rPr>
              <a:t>Sun cream</a:t>
            </a:r>
          </a:p>
          <a:p>
            <a:pPr eaLnBrk="1" hangingPunct="1">
              <a:buFontTx/>
              <a:buNone/>
            </a:pPr>
            <a:r>
              <a:rPr lang="en-GB" altLang="en-US" sz="1800">
                <a:latin typeface="Letter-join Air Plus 40" pitchFamily="50" charset="0"/>
              </a:rPr>
              <a:t>Hat</a:t>
            </a:r>
          </a:p>
          <a:p>
            <a:pPr eaLnBrk="1" hangingPunct="1">
              <a:buFontTx/>
              <a:buNone/>
            </a:pPr>
            <a:r>
              <a:rPr lang="en-GB" altLang="en-US" sz="1800">
                <a:latin typeface="Letter-join Air Plus 40" pitchFamily="50" charset="0"/>
              </a:rPr>
              <a:t>Spare clothes</a:t>
            </a:r>
          </a:p>
          <a:p>
            <a:pPr eaLnBrk="1" hangingPunct="1">
              <a:buFontTx/>
              <a:buNone/>
            </a:pPr>
            <a:r>
              <a:rPr lang="en-GB" altLang="en-US" sz="2400" b="1" i="1" u="sng">
                <a:solidFill>
                  <a:srgbClr val="FF0000"/>
                </a:solidFill>
                <a:latin typeface="Letter-join Air Plus 40" pitchFamily="50" charset="0"/>
              </a:rPr>
              <a:t>PLEASE NAME EVERYTHING!</a:t>
            </a:r>
          </a:p>
        </p:txBody>
      </p:sp>
      <p:pic>
        <p:nvPicPr>
          <p:cNvPr id="9220" name="Picture 7" descr="st-place_Girl-Enjoying-Sunshine">
            <a:extLst>
              <a:ext uri="{FF2B5EF4-FFF2-40B4-BE49-F238E27FC236}">
                <a16:creationId xmlns:a16="http://schemas.microsoft.com/office/drawing/2014/main" id="{52EA4D87-F69C-1F30-1168-1D24100F6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57563"/>
            <a:ext cx="4787900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puddles_380x220_1436058a">
            <a:extLst>
              <a:ext uri="{FF2B5EF4-FFF2-40B4-BE49-F238E27FC236}">
                <a16:creationId xmlns:a16="http://schemas.microsoft.com/office/drawing/2014/main" id="{1353B10D-A76E-04C8-560D-6146DBC97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2698750"/>
            <a:ext cx="371792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1" descr="ANd9GcSd7n8k71T--hP12rCuzCYxwp148ccl7hcXPMVTt1ThI1rmSzh6">
            <a:extLst>
              <a:ext uri="{FF2B5EF4-FFF2-40B4-BE49-F238E27FC236}">
                <a16:creationId xmlns:a16="http://schemas.microsoft.com/office/drawing/2014/main" id="{25B33833-4889-0C03-815D-4172E7449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157788"/>
            <a:ext cx="68897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3" descr="noel_101">
            <a:extLst>
              <a:ext uri="{FF2B5EF4-FFF2-40B4-BE49-F238E27FC236}">
                <a16:creationId xmlns:a16="http://schemas.microsoft.com/office/drawing/2014/main" id="{86DE1AA9-A4B2-CBA4-EC4F-99A8DBE00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3360738"/>
            <a:ext cx="5619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">
            <a:extLst>
              <a:ext uri="{FF2B5EF4-FFF2-40B4-BE49-F238E27FC236}">
                <a16:creationId xmlns:a16="http://schemas.microsoft.com/office/drawing/2014/main" id="{1DD88463-02B3-511A-0A63-81834C406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37" y="1677848"/>
            <a:ext cx="27051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FB58118B-EEDB-1395-989D-E367B9A56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609975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altLang="en-US" b="1">
                <a:latin typeface="Letter-join Air Plus 40" pitchFamily="50" charset="0"/>
              </a:rPr>
              <a:t>Attendance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91A25354-43C6-1A45-5E16-D7936FCEF8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600200"/>
            <a:ext cx="8709025" cy="514191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GB" sz="2800" b="1" dirty="0">
                <a:latin typeface="Letter-join Air Plus 40" panose="02000805000000020003" pitchFamily="50" charset="0"/>
              </a:rPr>
              <a:t>Reception - 8:40am – 3.20pm</a:t>
            </a:r>
          </a:p>
          <a:p>
            <a:pPr eaLnBrk="1" hangingPunct="1">
              <a:defRPr/>
            </a:pPr>
            <a:r>
              <a:rPr lang="en-GB" sz="2400" dirty="0">
                <a:latin typeface="Letter-join Air Plus 40" panose="02000805000000020003" pitchFamily="50" charset="0"/>
              </a:rPr>
              <a:t>Arrive on time as being punctual helps to establish routines</a:t>
            </a:r>
          </a:p>
          <a:p>
            <a:pPr eaLnBrk="1" hangingPunct="1">
              <a:defRPr/>
            </a:pPr>
            <a:r>
              <a:rPr lang="en-GB" sz="2400" dirty="0">
                <a:latin typeface="Letter-join Air Plus 40" panose="02000805000000020003" pitchFamily="50" charset="0"/>
              </a:rPr>
              <a:t>Being late means missed learning opportunities</a:t>
            </a:r>
          </a:p>
          <a:p>
            <a:pPr eaLnBrk="1" hangingPunct="1">
              <a:defRPr/>
            </a:pPr>
            <a:r>
              <a:rPr lang="en-GB" sz="2000" dirty="0">
                <a:latin typeface="Letter-join Air Plus 40" panose="02000805000000020003" pitchFamily="50" charset="0"/>
              </a:rPr>
              <a:t>Telephone the school as early as possible if your child will not be in school. </a:t>
            </a:r>
            <a:endParaRPr lang="en-US" sz="2000" dirty="0">
              <a:latin typeface="Letter-join Air Plus 40" panose="02000805000000020003" pitchFamily="50" charset="0"/>
            </a:endParaRPr>
          </a:p>
          <a:p>
            <a:pPr eaLnBrk="1" hangingPunct="1">
              <a:defRPr/>
            </a:pPr>
            <a:r>
              <a:rPr lang="en-GB" sz="2000" dirty="0">
                <a:solidFill>
                  <a:srgbClr val="FF0000"/>
                </a:solidFill>
                <a:latin typeface="Letter-join Air Plus 40" panose="02000805000000020003" pitchFamily="50" charset="0"/>
              </a:rPr>
              <a:t>Please avoid being late when collecting your child as you could be charged - £5 per 5 minutes.</a:t>
            </a:r>
          </a:p>
          <a:p>
            <a:pPr eaLnBrk="1" hangingPunct="1">
              <a:defRPr/>
            </a:pPr>
            <a:r>
              <a:rPr lang="en-GB" sz="2400" dirty="0">
                <a:latin typeface="Letter-join Air Plus 40" panose="02000805000000020003" pitchFamily="50" charset="0"/>
              </a:rPr>
              <a:t>Attendance is vital for children’s learning!</a:t>
            </a:r>
          </a:p>
          <a:p>
            <a:pPr lvl="1" eaLnBrk="1" hangingPunct="1">
              <a:defRPr/>
            </a:pPr>
            <a:r>
              <a:rPr lang="en-GB" sz="2000" dirty="0">
                <a:solidFill>
                  <a:srgbClr val="00B050"/>
                </a:solidFill>
                <a:latin typeface="Letter-join Air Plus 40" panose="02000805000000020003" pitchFamily="50" charset="0"/>
              </a:rPr>
              <a:t>95% attendance = 9 missed days</a:t>
            </a:r>
          </a:p>
          <a:p>
            <a:pPr lvl="1" eaLnBrk="1" hangingPunct="1">
              <a:defRPr/>
            </a:pPr>
            <a:r>
              <a:rPr lang="en-GB" sz="2000" dirty="0">
                <a:solidFill>
                  <a:schemeClr val="accent2"/>
                </a:solidFill>
                <a:latin typeface="Letter-join Air Plus 40" panose="02000805000000020003" pitchFamily="50" charset="0"/>
              </a:rPr>
              <a:t>90% attendance = 18 missed days</a:t>
            </a:r>
          </a:p>
          <a:p>
            <a:pPr lvl="1" eaLnBrk="1" hangingPunct="1">
              <a:defRPr/>
            </a:pPr>
            <a:r>
              <a:rPr lang="en-GB" sz="2000" dirty="0">
                <a:solidFill>
                  <a:srgbClr val="FF0000"/>
                </a:solidFill>
                <a:latin typeface="Letter-join Air Plus 40" panose="02000805000000020003" pitchFamily="50" charset="0"/>
              </a:rPr>
              <a:t>85% attendance = 27 missed days</a:t>
            </a:r>
          </a:p>
          <a:p>
            <a:pPr lvl="1" eaLnBrk="1" hangingPunct="1">
              <a:defRPr/>
            </a:pPr>
            <a:r>
              <a:rPr lang="en-GB" sz="2400" dirty="0">
                <a:latin typeface="Letter-join Air Plus 40" panose="02000805000000020003" pitchFamily="50" charset="0"/>
              </a:rPr>
              <a:t>Half termly traffic light letters sent to parents</a:t>
            </a:r>
          </a:p>
        </p:txBody>
      </p:sp>
      <p:pic>
        <p:nvPicPr>
          <p:cNvPr id="10244" name="Picture 1">
            <a:extLst>
              <a:ext uri="{FF2B5EF4-FFF2-40B4-BE49-F238E27FC236}">
                <a16:creationId xmlns:a16="http://schemas.microsoft.com/office/drawing/2014/main" id="{4E1B54CD-1145-7F99-290D-4D2F23A7F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92088"/>
            <a:ext cx="23717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>
            <a:extLst>
              <a:ext uri="{FF2B5EF4-FFF2-40B4-BE49-F238E27FC236}">
                <a16:creationId xmlns:a16="http://schemas.microsoft.com/office/drawing/2014/main" id="{A2456F7F-A8E8-CD6B-AEC2-DE64AF590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73025"/>
            <a:ext cx="2122487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>
            <a:extLst>
              <a:ext uri="{FF2B5EF4-FFF2-40B4-BE49-F238E27FC236}">
                <a16:creationId xmlns:a16="http://schemas.microsoft.com/office/drawing/2014/main" id="{4E812AED-B219-925C-7D65-CCA861D374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4581525"/>
            <a:ext cx="1227137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7887E0060914E953066BC1B8FEDB4" ma:contentTypeVersion="15" ma:contentTypeDescription="Create a new document." ma:contentTypeScope="" ma:versionID="f28777278f50227500ae1bcc50f92a4a">
  <xsd:schema xmlns:xsd="http://www.w3.org/2001/XMLSchema" xmlns:xs="http://www.w3.org/2001/XMLSchema" xmlns:p="http://schemas.microsoft.com/office/2006/metadata/properties" xmlns:ns2="668bc265-22d9-4e56-a010-5fdb62dfde54" xmlns:ns3="74c4034e-6151-44d9-82dc-4ded937cb857" targetNamespace="http://schemas.microsoft.com/office/2006/metadata/properties" ma:root="true" ma:fieldsID="61c93210a0d963a789112f054df659a5" ns2:_="" ns3:_="">
    <xsd:import namespace="668bc265-22d9-4e56-a010-5fdb62dfde54"/>
    <xsd:import namespace="74c4034e-6151-44d9-82dc-4ded937cb8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8bc265-22d9-4e56-a010-5fdb62dfde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c99108c-e5e5-4a4f-87c5-79c8c94060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4034e-6151-44d9-82dc-4ded937cb85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bfc1534-b3aa-46f6-bd0c-74b16ad30998}" ma:internalName="TaxCatchAll" ma:showField="CatchAllData" ma:web="74c4034e-6151-44d9-82dc-4ded937cb8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BB4C30-9564-4B6B-BC8E-993D7E3988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795D62-07A1-4317-83C1-054FCE1C6B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8bc265-22d9-4e56-a010-5fdb62dfde54"/>
    <ds:schemaRef ds:uri="74c4034e-6151-44d9-82dc-4ded937cb8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1636</TotalTime>
  <Words>943</Words>
  <Application>Microsoft Office PowerPoint</Application>
  <PresentationFormat>On-screen Show (4:3)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Aptos Display</vt:lpstr>
      <vt:lpstr>Arial</vt:lpstr>
      <vt:lpstr>Curlz MT</vt:lpstr>
      <vt:lpstr>Letter-join Air Plus 40</vt:lpstr>
      <vt:lpstr>NTPreCursive</vt:lpstr>
      <vt:lpstr>NTPreCursivefk</vt:lpstr>
      <vt:lpstr>Office Theme</vt:lpstr>
      <vt:lpstr>PowerPoint Presentation</vt:lpstr>
      <vt:lpstr>Our School Vision and Values</vt:lpstr>
      <vt:lpstr>Meet the Reception team…</vt:lpstr>
      <vt:lpstr>The rest of the team…. Parents</vt:lpstr>
      <vt:lpstr>Starting Reception- Transition</vt:lpstr>
      <vt:lpstr>EYFS Educational Programmes </vt:lpstr>
      <vt:lpstr>PowerPoint Presentation</vt:lpstr>
      <vt:lpstr>Please make sure your children are prepared for any eventualities! Learning takes place indoors and outdoors Forest school sessions Weekly P.E Balanceability</vt:lpstr>
      <vt:lpstr>Attendance</vt:lpstr>
      <vt:lpstr>Communication Systems</vt:lpstr>
      <vt:lpstr>How can I support my child?</vt:lpstr>
      <vt:lpstr>How can I support my child?</vt:lpstr>
      <vt:lpstr>Things to remember…</vt:lpstr>
      <vt:lpstr>Thank you for visiting…..</vt:lpstr>
      <vt:lpstr>Thank you …. Let the journey begin….</vt:lpstr>
    </vt:vector>
  </TitlesOfParts>
  <Company>Research Machines plc.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 Melia</cp:lastModifiedBy>
  <cp:revision>77</cp:revision>
  <dcterms:created xsi:type="dcterms:W3CDTF">2013-06-30T15:58:36Z</dcterms:created>
  <dcterms:modified xsi:type="dcterms:W3CDTF">2026-02-28T17:23:38Z</dcterms:modified>
</cp:coreProperties>
</file>