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60" r:id="rId7"/>
    <p:sldId id="278" r:id="rId8"/>
    <p:sldId id="266" r:id="rId9"/>
    <p:sldId id="282" r:id="rId10"/>
    <p:sldId id="283" r:id="rId11"/>
    <p:sldId id="264" r:id="rId12"/>
    <p:sldId id="274" r:id="rId13"/>
    <p:sldId id="277" r:id="rId14"/>
    <p:sldId id="265" r:id="rId15"/>
    <p:sldId id="279" r:id="rId16"/>
    <p:sldId id="268" r:id="rId17"/>
    <p:sldId id="269" r:id="rId18"/>
    <p:sldId id="287" r:id="rId19"/>
    <p:sldId id="288" r:id="rId20"/>
    <p:sldId id="290" r:id="rId21"/>
    <p:sldId id="291" r:id="rId22"/>
    <p:sldId id="286" r:id="rId23"/>
    <p:sldId id="289" r:id="rId24"/>
    <p:sldId id="281" r:id="rId25"/>
    <p:sldId id="2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EE1143-0AF6-4511-838D-6031DEB3C785}" v="21" dt="2025-09-05T14:14:30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1715A-4387-43E0-A0AD-3DCBDF310EA0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650FB-BADA-444A-A2B8-D268F3E5B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43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 if in Nursery, Reception and Y1.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650FB-BADA-444A-A2B8-D268F3E5B05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60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 if not Y6.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650FB-BADA-444A-A2B8-D268F3E5B05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00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C48A-BF38-4B7C-97FA-39113051C708}" type="datetime1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87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7784-CEF0-4F51-A453-6B2983C685E7}" type="datetime1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56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70BB-A652-4611-BC98-183678F6D199}" type="datetime1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83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99A1-D0DA-4804-BFAB-9C4DB6997795}" type="datetime1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CC5E-AE14-4CF4-B069-E0F8803A2D9E}" type="datetime1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82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3C19-36F2-4F23-B836-1D114D514018}" type="datetime1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96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6B07-17B9-4D08-9215-F30BEFFD6915}" type="datetime1">
              <a:rPr lang="en-GB" smtClean="0"/>
              <a:t>18/09/2025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68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BA41-ACC5-476B-9B77-0E7953A50AE1}" type="datetime1">
              <a:rPr lang="en-GB" smtClean="0"/>
              <a:t>18/09/2025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2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904-1311-4916-8456-E66E1E9C3F6A}" type="datetime1">
              <a:rPr lang="en-GB" smtClean="0"/>
              <a:t>18/09/2025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01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0C46-6CD0-42D2-ADF3-5737B1750614}" type="datetime1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4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A57-70F6-4635-8F8D-FD0F886B7BE7}" type="datetime1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Let us Love Let us Thrive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4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CAF7-4B8F-4616-9B68-3D6FA3E1F47D}" type="datetime1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Let us Love Let us Thrive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86CB2-351C-402B-A288-E871D0869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84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.us@stjamespri.u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1568850"/>
            <a:ext cx="10515600" cy="2387600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St James CE Primary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550" y="4106863"/>
            <a:ext cx="9144000" cy="1655762"/>
          </a:xfrm>
        </p:spPr>
        <p:txBody>
          <a:bodyPr/>
          <a:lstStyle/>
          <a:p>
            <a:endParaRPr lang="en-GB" dirty="0">
              <a:latin typeface="Letter-join Plus 40" panose="02000505000000020003" pitchFamily="50" charset="0"/>
            </a:endParaRPr>
          </a:p>
          <a:p>
            <a:r>
              <a:rPr lang="en-GB" sz="32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Year 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" y="274238"/>
            <a:ext cx="11668125" cy="188992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</p:spTree>
    <p:extLst>
      <p:ext uri="{BB962C8B-B14F-4D97-AF65-F5344CB8AC3E}">
        <p14:creationId xmlns:p14="http://schemas.microsoft.com/office/powerpoint/2010/main" val="2203814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Homework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Basic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Basic 40" panose="02000505000000020003" pitchFamily="50" charset="0"/>
              </a:rPr>
              <a:t>Let us Thrive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713" y="1077821"/>
            <a:ext cx="11695281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400" dirty="0">
              <a:latin typeface="Letter-join Plus 40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Reading daily.</a:t>
            </a:r>
          </a:p>
          <a:p>
            <a:endParaRPr lang="en-GB" sz="24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TTRockstars</a:t>
            </a: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 3 times a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A list of 10 spellings each week to be tested every Friday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etter-join Plus 40"/>
              </a:rPr>
              <a:t>School value creative project</a:t>
            </a:r>
          </a:p>
          <a:p>
            <a:endParaRPr lang="en-GB" sz="2400" dirty="0">
              <a:solidFill>
                <a:schemeClr val="bg1"/>
              </a:solidFill>
              <a:latin typeface="Letter-join Plus 4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etter-join Plus 40"/>
              </a:rPr>
              <a:t>A short Maths and SPaG activity linked to the week’s learning</a:t>
            </a:r>
          </a:p>
          <a:p>
            <a:endParaRPr lang="en-GB" sz="2400" dirty="0">
              <a:solidFill>
                <a:schemeClr val="bg1"/>
              </a:solidFill>
              <a:latin typeface="Letter-join Plus 4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etter-join Plus 40"/>
              </a:rPr>
              <a:t>Towards the start of SATs, children will be set LBQ (online) homework to complete</a:t>
            </a:r>
            <a:r>
              <a:rPr lang="en-GB" sz="2400" dirty="0">
                <a:latin typeface="Letter-join Plus 4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7" r="2979"/>
          <a:stretch/>
        </p:blipFill>
        <p:spPr>
          <a:xfrm>
            <a:off x="9530152" y="323607"/>
            <a:ext cx="2237004" cy="149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69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65" y="35445"/>
            <a:ext cx="10355564" cy="967446"/>
          </a:xfrm>
        </p:spPr>
        <p:txBody>
          <a:bodyPr>
            <a:normAutofit fontScale="90000"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Our Daily Routine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78806" y="6345464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165BC4-9DBA-3C43-E8F3-489ED8FDF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295" y="1090548"/>
            <a:ext cx="7811177" cy="499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19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TTRockstars</a:t>
            </a:r>
            <a:endParaRPr lang="en-GB" sz="6600" b="1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409" y="147411"/>
            <a:ext cx="7179128" cy="5439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103" y="1756954"/>
            <a:ext cx="42149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TTRockstars</a:t>
            </a: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 sessions in school and at home</a:t>
            </a:r>
            <a:b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</a:br>
            <a:endParaRPr lang="en-GB" sz="24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Improved knowledge of times tables, helps with every day mathematics lessons.</a:t>
            </a:r>
          </a:p>
        </p:txBody>
      </p:sp>
    </p:spTree>
    <p:extLst>
      <p:ext uri="{BB962C8B-B14F-4D97-AF65-F5344CB8AC3E}">
        <p14:creationId xmlns:p14="http://schemas.microsoft.com/office/powerpoint/2010/main" val="2099517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Spellings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263" y="1680754"/>
            <a:ext cx="2978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Year 5/6 Statutory Spellings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Ed Shed – Spelling Shed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14CBDC-DAE2-F780-F507-1FFFFD4A9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807" y="1002434"/>
            <a:ext cx="7216077" cy="50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29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-42544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Reading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44376"/>
          <a:stretch/>
        </p:blipFill>
        <p:spPr>
          <a:xfrm>
            <a:off x="9593218" y="0"/>
            <a:ext cx="2510970" cy="19414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C6E93D-3B48-CFCF-F0C2-D39D1C7B51E5}"/>
              </a:ext>
            </a:extLst>
          </p:cNvPr>
          <p:cNvSpPr txBox="1"/>
          <p:nvPr/>
        </p:nvSpPr>
        <p:spPr>
          <a:xfrm>
            <a:off x="333102" y="4748165"/>
            <a:ext cx="8565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Expectation that children are reading daily at home – can be shared with an adult or independently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DC964EB-E07F-A4B4-7A16-37BEE5BF6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3" y="1283019"/>
            <a:ext cx="1930444" cy="295853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44AB4A1-9466-F428-F851-F6EBC9D92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038" y="1283019"/>
            <a:ext cx="1929104" cy="295853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DEBD559-FF15-EF63-69FC-F7DF78B92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430" y="1283018"/>
            <a:ext cx="1963392" cy="295853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11238C62-E300-B514-1568-338946A12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055" y="1283019"/>
            <a:ext cx="1893462" cy="295853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027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7D3FB-5502-881F-7988-65E9D4AB8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A985-C990-5477-6D40-16189898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03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Writing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9F09F547-4B3B-5882-AF51-F950447A4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24BB2D-133B-644B-1257-2F92A9FAC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3" y="1234933"/>
            <a:ext cx="6386113" cy="3848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4D052E-7999-655A-53A4-4E55BB78B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937" y="3515359"/>
            <a:ext cx="5575417" cy="25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95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094BC-E46E-9C88-4522-4BA059092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EFE23-B5C1-3724-9AFC-D4C6077BC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Maths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816DD227-C47C-C4C3-0613-A3818FFDF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103" y="6190928"/>
            <a:ext cx="4114800" cy="365125"/>
          </a:xfrm>
        </p:spPr>
        <p:txBody>
          <a:bodyPr/>
          <a:lstStyle/>
          <a:p>
            <a:r>
              <a:rPr lang="en-GB" sz="24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54E9F-7922-F6CD-9397-DEA949367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027" y="329973"/>
            <a:ext cx="7033870" cy="62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05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5B4EE-62E4-239B-F91D-981281A73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57172-8A31-52F2-AB14-A69F882A4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Maths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7DD0B146-B78B-9059-13BE-0071B2CE0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103" y="6190928"/>
            <a:ext cx="4114800" cy="365125"/>
          </a:xfrm>
        </p:spPr>
        <p:txBody>
          <a:bodyPr/>
          <a:lstStyle/>
          <a:p>
            <a:r>
              <a:rPr lang="en-GB" sz="24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C0B692-8F07-F10E-B5A2-58957CA79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195" y="147411"/>
            <a:ext cx="7026249" cy="35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B7B227-C302-FA85-350A-06B599785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194" y="3622836"/>
            <a:ext cx="7026249" cy="27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84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C7E53-A6A1-ACAB-EFF0-0CACF2089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AA81B-3765-C21A-6F02-1168DC0EA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Maths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6F4792D-917D-0561-DCF0-15496EC7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103" y="6190928"/>
            <a:ext cx="4114800" cy="365125"/>
          </a:xfrm>
        </p:spPr>
        <p:txBody>
          <a:bodyPr/>
          <a:lstStyle/>
          <a:p>
            <a:r>
              <a:rPr lang="en-GB" sz="24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A3A53-5A35-8117-321F-45CDFC4A0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648" y="453132"/>
            <a:ext cx="7026249" cy="59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2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8D97B-A5CA-99C0-DDD9-C4C3FC575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7398-3F20-2670-7AA8-F2DC5784A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03" y="-146248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Year overview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91CB0A95-7BEF-3AD8-FDBF-DC445946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8181" y="6173787"/>
            <a:ext cx="4114800" cy="365125"/>
          </a:xfrm>
        </p:spPr>
        <p:txBody>
          <a:bodyPr/>
          <a:lstStyle/>
          <a:p>
            <a:r>
              <a:rPr lang="en-GB" sz="24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C8F804-66C4-3279-C4F6-E2076D6A0E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6307"/>
          <a:stretch>
            <a:fillRect/>
          </a:stretch>
        </p:blipFill>
        <p:spPr>
          <a:xfrm>
            <a:off x="180703" y="880494"/>
            <a:ext cx="8614490" cy="3829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F20AEE-EEFF-C6EC-AB09-1F94005DFB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2628"/>
          <a:stretch>
            <a:fillRect/>
          </a:stretch>
        </p:blipFill>
        <p:spPr>
          <a:xfrm>
            <a:off x="180703" y="4710430"/>
            <a:ext cx="861449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320" y="-5255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Welcome to Year 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0076383" y="-22680"/>
            <a:ext cx="2115617" cy="1713368"/>
          </a:xfrm>
          <a:prstGeom prst="rect">
            <a:avLst/>
          </a:prstGeom>
        </p:spPr>
      </p:pic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05658" y="1559691"/>
            <a:ext cx="23749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Miss Kang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(6K)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25753" y="2558231"/>
            <a:ext cx="2952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Miss Oddy</a:t>
            </a:r>
            <a:endParaRPr lang="en-GB" sz="28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8C6C25-BBB3-3513-5209-E4693A56117D}"/>
              </a:ext>
            </a:extLst>
          </p:cNvPr>
          <p:cNvSpPr/>
          <p:nvPr/>
        </p:nvSpPr>
        <p:spPr>
          <a:xfrm>
            <a:off x="9463776" y="2257222"/>
            <a:ext cx="1977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Mrs Hey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HLTA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F3C4C9-5B67-31E4-773D-3714DB3024FA}"/>
              </a:ext>
            </a:extLst>
          </p:cNvPr>
          <p:cNvSpPr/>
          <p:nvPr/>
        </p:nvSpPr>
        <p:spPr>
          <a:xfrm>
            <a:off x="9588662" y="3582150"/>
            <a:ext cx="19778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Mr Stokes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Sports Coach/HLTA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7F357D-637B-8A55-ED50-13409C3CD3DF}"/>
              </a:ext>
            </a:extLst>
          </p:cNvPr>
          <p:cNvSpPr/>
          <p:nvPr/>
        </p:nvSpPr>
        <p:spPr>
          <a:xfrm>
            <a:off x="750351" y="1530225"/>
            <a:ext cx="23749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Miss Manning (6M)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3A7C7C-3AE0-81C9-DD61-1E6EA4B26931}"/>
              </a:ext>
            </a:extLst>
          </p:cNvPr>
          <p:cNvSpPr/>
          <p:nvPr/>
        </p:nvSpPr>
        <p:spPr>
          <a:xfrm>
            <a:off x="461589" y="2558231"/>
            <a:ext cx="2952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Mrs Ball</a:t>
            </a:r>
            <a:endParaRPr lang="en-GB" sz="28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580FEF-4438-4A06-017B-C5989EDE7FC5}"/>
              </a:ext>
            </a:extLst>
          </p:cNvPr>
          <p:cNvSpPr/>
          <p:nvPr/>
        </p:nvSpPr>
        <p:spPr>
          <a:xfrm>
            <a:off x="212097" y="4670346"/>
            <a:ext cx="93765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Phase leader: Mrs Thomas</a:t>
            </a:r>
          </a:p>
          <a:p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Assistant Headteacher: </a:t>
            </a:r>
            <a:r>
              <a:rPr lang="en-US" sz="28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Mrs</a:t>
            </a:r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Zmitrowicz</a:t>
            </a:r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 and Miss Manning</a:t>
            </a:r>
          </a:p>
          <a:p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Deputy Headteacher: </a:t>
            </a:r>
            <a:r>
              <a:rPr lang="en-US" sz="28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Mrs</a:t>
            </a:r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 Dearn</a:t>
            </a:r>
          </a:p>
          <a:p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Headteacher: </a:t>
            </a:r>
            <a:r>
              <a:rPr lang="en-US" sz="2800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Mr</a:t>
            </a:r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 Heather</a:t>
            </a:r>
            <a:endParaRPr lang="en-GB" sz="28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AF43CF-A1AA-5D8F-8FBA-544DAF2B6B53}"/>
              </a:ext>
            </a:extLst>
          </p:cNvPr>
          <p:cNvSpPr/>
          <p:nvPr/>
        </p:nvSpPr>
        <p:spPr>
          <a:xfrm>
            <a:off x="435320" y="3310918"/>
            <a:ext cx="3114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Mrs Barber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Letter-join Plus 40" panose="02000505000000020003" pitchFamily="50" charset="0"/>
              </a:rPr>
              <a:t>(teaches 6M on a Thursday)</a:t>
            </a:r>
            <a:endParaRPr lang="en-GB" sz="20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356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3371A-8457-9F4D-6BC6-D1791CB61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49DD9-6884-85E4-18E0-44322E875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03" y="-146248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Additional Information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E5AB0334-031E-BBEA-614D-CE2BD6EAE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E87AD-258F-CD91-99F3-8165AF8A8F24}"/>
              </a:ext>
            </a:extLst>
          </p:cNvPr>
          <p:cNvSpPr txBox="1"/>
          <p:nvPr/>
        </p:nvSpPr>
        <p:spPr>
          <a:xfrm>
            <a:off x="628168" y="1490952"/>
            <a:ext cx="113243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Year 6 will have PE every Wednesday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Mrs Barber will cover 6M every Thursday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Celebration Assembly will be on a Friday morning at 9am (invited in by email).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Forest school – added to the school diary/website when dates are booked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Mobile phones – school and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Walk to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High school choices – deadline </a:t>
            </a:r>
            <a:r>
              <a:rPr lang="en-US" sz="2800">
                <a:solidFill>
                  <a:schemeClr val="bg1"/>
                </a:solidFill>
                <a:latin typeface="Letter-join Plus 40" panose="02000505000000020003" pitchFamily="50" charset="0"/>
              </a:rPr>
              <a:t>31</a:t>
            </a:r>
            <a:r>
              <a:rPr lang="en-US" sz="2800" baseline="30000">
                <a:solidFill>
                  <a:schemeClr val="bg1"/>
                </a:solidFill>
                <a:latin typeface="Letter-join Plus 40" panose="02000505000000020003" pitchFamily="50" charset="0"/>
              </a:rPr>
              <a:t>st</a:t>
            </a:r>
            <a:r>
              <a:rPr lang="en-US" sz="2800">
                <a:solidFill>
                  <a:schemeClr val="bg1"/>
                </a:solidFill>
                <a:latin typeface="Letter-join Plus 40" panose="02000505000000020003" pitchFamily="50" charset="0"/>
              </a:rPr>
              <a:t> October 2025</a:t>
            </a:r>
            <a:endParaRPr lang="en-US" sz="28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52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FD827-30FE-44F7-A25A-DF49DA39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8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Letter-join Plus 40" panose="02000505000000020003" pitchFamily="50" charset="0"/>
              </a:rPr>
              <a:t>SATs</a:t>
            </a:r>
            <a:endParaRPr lang="en-GB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B70B2-0AF6-5564-83E5-7BE86DFEC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63" y="1446835"/>
            <a:ext cx="10925537" cy="4730128"/>
          </a:xfrm>
        </p:spPr>
        <p:txBody>
          <a:bodyPr>
            <a:normAutofit fontScale="92500" lnSpcReduction="20000"/>
          </a:bodyPr>
          <a:lstStyle/>
          <a:p>
            <a:pPr algn="l" rtl="0" fontAlgn="base"/>
            <a:r>
              <a:rPr lang="en-GB" b="0" i="0" u="none" strike="noStrike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SATs are the standardised assessment tests administered by primary schools in England to children in Year 6 to check their educational progress.</a:t>
            </a:r>
            <a:r>
              <a:rPr lang="en-US" b="0" i="0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​</a:t>
            </a:r>
            <a:endParaRPr lang="en-US" sz="4000" b="0" i="0" dirty="0">
              <a:solidFill>
                <a:schemeClr val="bg1"/>
              </a:solidFill>
              <a:effectLst/>
              <a:latin typeface="Letter-join Plus 40" panose="02000505000000020003" pitchFamily="50" charset="0"/>
            </a:endParaRPr>
          </a:p>
          <a:p>
            <a:pPr algn="l" rtl="0" fontAlgn="base"/>
            <a:r>
              <a:rPr lang="en-GB" b="0" i="0" u="none" strike="noStrike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Children will sit papers in:</a:t>
            </a:r>
            <a:r>
              <a:rPr lang="en-US" b="0" i="0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​</a:t>
            </a:r>
            <a:endParaRPr lang="en-US" sz="4000" b="0" i="0" dirty="0">
              <a:solidFill>
                <a:schemeClr val="bg1"/>
              </a:solidFill>
              <a:effectLst/>
              <a:latin typeface="Letter-join Plus 40" panose="02000505000000020003" pitchFamily="50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Reading</a:t>
            </a:r>
            <a:r>
              <a:rPr lang="en-US" b="0" i="0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​</a:t>
            </a:r>
            <a:endParaRPr lang="en-US" sz="4000" b="0" i="0" dirty="0">
              <a:solidFill>
                <a:schemeClr val="bg1"/>
              </a:solidFill>
              <a:effectLst/>
              <a:latin typeface="Letter-join Plus 40" panose="02000505000000020003" pitchFamily="50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 err="1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SPaG</a:t>
            </a:r>
            <a:r>
              <a:rPr lang="en-GB" b="0" i="0" u="none" strike="noStrike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 (Spelling, Punctuation and Grammar)</a:t>
            </a:r>
            <a:r>
              <a:rPr lang="en-US" b="0" i="0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​</a:t>
            </a:r>
            <a:endParaRPr lang="en-US" sz="4000" b="0" i="0" dirty="0">
              <a:solidFill>
                <a:schemeClr val="bg1"/>
              </a:solidFill>
              <a:effectLst/>
              <a:latin typeface="Letter-join Plus 40" panose="02000505000000020003" pitchFamily="50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Maths (arithmetic paper and two reasoning papers)</a:t>
            </a:r>
            <a:r>
              <a:rPr lang="en-US" b="0" i="0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​</a:t>
            </a:r>
            <a:endParaRPr lang="en-US" sz="4000" b="0" i="0" dirty="0">
              <a:solidFill>
                <a:schemeClr val="bg1"/>
              </a:solidFill>
              <a:effectLst/>
              <a:latin typeface="Letter-join Plus 40" panose="02000505000000020003" pitchFamily="50" charset="0"/>
            </a:endParaRPr>
          </a:p>
          <a:p>
            <a:pPr algn="l" rtl="0" fontAlgn="base"/>
            <a:endParaRPr lang="en-GB" sz="4000" b="0" i="0" dirty="0">
              <a:solidFill>
                <a:schemeClr val="bg1"/>
              </a:solidFill>
              <a:effectLst/>
              <a:latin typeface="Letter-join Plus 40" panose="02000505000000020003" pitchFamily="50" charset="0"/>
            </a:endParaRPr>
          </a:p>
          <a:p>
            <a:pPr algn="l" rtl="0" fontAlgn="base"/>
            <a:r>
              <a:rPr lang="en-GB" b="0" i="0" u="none" strike="noStrike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The SATS will take place from Monday 1</a:t>
            </a:r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1</a:t>
            </a:r>
            <a:r>
              <a:rPr lang="en-GB" b="0" i="0" u="none" strike="noStrike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th May 2026 – Thursday 14th May 2026.</a:t>
            </a:r>
            <a:r>
              <a:rPr lang="en-US" b="0" i="0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​</a:t>
            </a:r>
            <a:endParaRPr lang="en-US" sz="4000" b="0" i="0" dirty="0">
              <a:solidFill>
                <a:schemeClr val="bg1"/>
              </a:solidFill>
              <a:effectLst/>
              <a:latin typeface="Letter-join Plus 40" panose="02000505000000020003" pitchFamily="50" charset="0"/>
            </a:endParaRPr>
          </a:p>
          <a:p>
            <a:pPr algn="l" rtl="0" fontAlgn="base"/>
            <a:endParaRPr lang="en-GB" sz="4000" b="0" i="0" dirty="0">
              <a:solidFill>
                <a:schemeClr val="bg1"/>
              </a:solidFill>
              <a:effectLst/>
              <a:latin typeface="Letter-join Plus 40" panose="02000505000000020003" pitchFamily="50" charset="0"/>
            </a:endParaRPr>
          </a:p>
          <a:p>
            <a:pPr algn="l" rtl="0" fontAlgn="base"/>
            <a:r>
              <a:rPr lang="en-GB" b="0" i="0" u="none" strike="noStrike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Additional information regarding the tests will be shared in more detail in the spring term. </a:t>
            </a:r>
            <a:r>
              <a:rPr lang="en-US" b="0" i="0" dirty="0">
                <a:solidFill>
                  <a:schemeClr val="bg1"/>
                </a:solidFill>
                <a:effectLst/>
                <a:latin typeface="Letter-join Plus 40" panose="02000505000000020003" pitchFamily="50" charset="0"/>
              </a:rPr>
              <a:t>​</a:t>
            </a:r>
            <a:endParaRPr lang="en-US" sz="4000" b="0" i="0" dirty="0">
              <a:solidFill>
                <a:schemeClr val="bg1"/>
              </a:solidFill>
              <a:effectLst/>
              <a:latin typeface="Letter-join Plus 40" panose="020005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-join Plus 40" panose="02000505000000020003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6FD5A-CF17-D068-0B29-226EEEF5D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Let us Love </a:t>
            </a:r>
          </a:p>
          <a:p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CA7D26-4B63-887F-CC87-69BB190A8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0461170" y="5896"/>
            <a:ext cx="1730829" cy="140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14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41" y="298531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Thank you for attending today!</a:t>
            </a:r>
            <a:b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</a:br>
            <a:b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</a:br>
            <a:r>
              <a:rPr lang="en-GB" dirty="0">
                <a:solidFill>
                  <a:schemeClr val="bg1"/>
                </a:solidFill>
                <a:latin typeface="Letter-join Plus 40" panose="02000505000000020003" pitchFamily="50" charset="0"/>
              </a:rPr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7" r="2979"/>
          <a:stretch/>
        </p:blipFill>
        <p:spPr>
          <a:xfrm>
            <a:off x="9302116" y="203988"/>
            <a:ext cx="2819400" cy="1889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4" r="35968"/>
          <a:stretch/>
        </p:blipFill>
        <p:spPr>
          <a:xfrm>
            <a:off x="4127813" y="140616"/>
            <a:ext cx="3495676" cy="1889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15560" y="79074"/>
            <a:ext cx="2333626" cy="1889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60" y="5452105"/>
            <a:ext cx="11889162" cy="140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41" y="-14650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Our School Vision and Values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</a:rPr>
              <a:t>Let us Thrive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2613"/>
          <a:stretch/>
        </p:blipFill>
        <p:spPr>
          <a:xfrm>
            <a:off x="4464462" y="5483451"/>
            <a:ext cx="3191358" cy="1377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7" r="2979"/>
          <a:stretch/>
        </p:blipFill>
        <p:spPr>
          <a:xfrm>
            <a:off x="9411720" y="4966906"/>
            <a:ext cx="2708635" cy="1815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682" y="1063536"/>
            <a:ext cx="11268635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Letter-join Plus 40" panose="02000505000000020003" pitchFamily="50" charset="0"/>
              </a:rPr>
              <a:t>Children are at the centre of everything that we do. </a:t>
            </a:r>
          </a:p>
          <a:p>
            <a:endParaRPr lang="en-GB" sz="32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Letter-join Plus 40" panose="02000505000000020003" pitchFamily="50" charset="0"/>
              </a:rPr>
              <a:t>This is underpinned by our vision of </a:t>
            </a:r>
          </a:p>
          <a:p>
            <a:endParaRPr lang="en-GB" sz="32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Letter-join Plus 40" panose="02000505000000020003" pitchFamily="50" charset="0"/>
              </a:rPr>
              <a:t>'Let us love...Let us thrive’ 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Letter-join Plus 40" panose="02000505000000020003" pitchFamily="50" charset="0"/>
              </a:rPr>
              <a:t>and core values of </a:t>
            </a:r>
            <a:r>
              <a:rPr lang="en-GB" sz="32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love, friendship, respect, endurance, honesty, peace</a:t>
            </a:r>
            <a:r>
              <a:rPr lang="en-GB" sz="3200" dirty="0">
                <a:latin typeface="Letter-join Plus 40" panose="02000505000000020003" pitchFamily="50" charset="0"/>
              </a:rPr>
              <a:t>. </a:t>
            </a:r>
          </a:p>
          <a:p>
            <a:endParaRPr lang="en-GB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69931" y="5004077"/>
            <a:ext cx="2194236" cy="177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2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879541" y="6277973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977" y="0"/>
            <a:ext cx="4770120" cy="68610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CC443A-7546-13AF-582D-8C4F076A2C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0076383" y="-22680"/>
            <a:ext cx="2115617" cy="171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0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47411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Lines of Communication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3" name="Right Arrow 2"/>
          <p:cNvSpPr/>
          <p:nvPr/>
        </p:nvSpPr>
        <p:spPr>
          <a:xfrm>
            <a:off x="900312" y="1140822"/>
            <a:ext cx="10319657" cy="3161212"/>
          </a:xfrm>
          <a:prstGeom prst="rightArrow">
            <a:avLst>
              <a:gd name="adj1" fmla="val 50000"/>
              <a:gd name="adj2" fmla="val 792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133218" y="2121263"/>
            <a:ext cx="20813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Letter-join Plus 40" panose="02000505000000020003" pitchFamily="50" charset="0"/>
              </a:rPr>
              <a:t>Class </a:t>
            </a:r>
          </a:p>
          <a:p>
            <a:pPr algn="ctr"/>
            <a:r>
              <a:rPr lang="en-GB" sz="3600" dirty="0">
                <a:latin typeface="Letter-join Plus 40" panose="02000505000000020003" pitchFamily="50" charset="0"/>
              </a:rPr>
              <a:t>Teacher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1359" y="2121263"/>
            <a:ext cx="20813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Letter-join Plus 40" panose="02000505000000020003" pitchFamily="50" charset="0"/>
              </a:rPr>
              <a:t>Phase Leader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9500" y="2124889"/>
            <a:ext cx="2081349" cy="12695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50" dirty="0">
                <a:latin typeface="Letter-join Plus 40" panose="02000505000000020003" pitchFamily="50" charset="0"/>
              </a:rPr>
              <a:t>Assistant Head/</a:t>
            </a:r>
          </a:p>
          <a:p>
            <a:pPr algn="ctr"/>
            <a:r>
              <a:rPr lang="en-GB" sz="2550" dirty="0">
                <a:latin typeface="Letter-join Plus 40" panose="02000505000000020003" pitchFamily="50" charset="0"/>
              </a:rPr>
              <a:t>Deputy Head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7641" y="2130583"/>
            <a:ext cx="20813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latin typeface="Letter-join Plus 40" panose="02000505000000020003" pitchFamily="50" charset="0"/>
              </a:rPr>
              <a:t>Head Teacher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466" y="4302034"/>
            <a:ext cx="11271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You can leave messages for your child’s class teacher by calling the office on 0121 552 5491, </a:t>
            </a:r>
          </a:p>
          <a:p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emailing </a:t>
            </a: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contact.us@stjamespri.uk</a:t>
            </a:r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 or messaging on the Arbor App. We aim to respond to communications within 5 working days. </a:t>
            </a:r>
          </a:p>
        </p:txBody>
      </p:sp>
    </p:spTree>
    <p:extLst>
      <p:ext uri="{BB962C8B-B14F-4D97-AF65-F5344CB8AC3E}">
        <p14:creationId xmlns:p14="http://schemas.microsoft.com/office/powerpoint/2010/main" val="232384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703FC-07E5-5055-B91B-9B5C3C67A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2A814-1909-14E2-AAED-517D111F0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94" y="215853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S</a:t>
            </a:r>
            <a:r>
              <a:rPr lang="en-GB" sz="6600" b="1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chool</a:t>
            </a:r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 Website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951B9348-3555-4F9C-489E-7571B6C8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04E574-6DBC-5B49-98BB-E2CEA1992DD7}"/>
              </a:ext>
            </a:extLst>
          </p:cNvPr>
          <p:cNvSpPr txBox="1"/>
          <p:nvPr/>
        </p:nvSpPr>
        <p:spPr>
          <a:xfrm>
            <a:off x="630346" y="1686725"/>
            <a:ext cx="1085958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The school website is up-to-date with all of the information that you need:</a:t>
            </a:r>
            <a:b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</a:br>
            <a:endParaRPr lang="en-GB" sz="28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School diary (found on the school’s home page or under the parent information tab)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Year group information (found under the year groups tab)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Uniform expectations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School policies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Curriculum information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Our Christian vision and values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SEND information</a:t>
            </a:r>
          </a:p>
          <a:p>
            <a:endParaRPr lang="en-GB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A90DB0-ECF0-18BB-17A5-8997E1727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0076383" y="-22680"/>
            <a:ext cx="2115617" cy="171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78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DE0CD-9018-2FB0-44AF-2642D2102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BBD17-4398-A9E0-2D39-9FC796CA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94" y="215853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S</a:t>
            </a:r>
            <a:r>
              <a:rPr lang="en-GB" sz="6600" b="1" dirty="0" err="1">
                <a:solidFill>
                  <a:schemeClr val="bg1"/>
                </a:solidFill>
                <a:latin typeface="Letter-join Plus 40" panose="02000505000000020003" pitchFamily="50" charset="0"/>
              </a:rPr>
              <a:t>chool</a:t>
            </a:r>
            <a:r>
              <a:rPr lang="en-GB" sz="66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 Website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AB473A60-9EED-9432-C788-2869D437F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50F0B5-F251-CBFA-6D88-AE236E076207}"/>
              </a:ext>
            </a:extLst>
          </p:cNvPr>
          <p:cNvSpPr txBox="1"/>
          <p:nvPr/>
        </p:nvSpPr>
        <p:spPr>
          <a:xfrm>
            <a:off x="630346" y="2122153"/>
            <a:ext cx="1085958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An email will be sent regarding important information linked to your child and then this information will be shared on our school website. </a:t>
            </a:r>
          </a:p>
          <a:p>
            <a:endParaRPr lang="en-GB" sz="28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Letter-join Plus 40" panose="02000505000000020003" pitchFamily="50" charset="0"/>
              </a:rPr>
              <a:t>It is imperative that you keep up to date with the school website and continue to check your emails (including your junk and spam folders).</a:t>
            </a:r>
          </a:p>
          <a:p>
            <a:endParaRPr lang="en-GB" sz="28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endParaRPr lang="en-GB" sz="2800" u="sng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r>
              <a:rPr lang="en-GB" sz="2800" u="sng" dirty="0">
                <a:solidFill>
                  <a:schemeClr val="bg1"/>
                </a:solidFill>
                <a:latin typeface="Letter-join Plus 40" panose="02000505000000020003" pitchFamily="50" charset="0"/>
              </a:rPr>
              <a:t>Note: you will not receive multiple emails reminding you of upcoming events or deadlines. </a:t>
            </a:r>
          </a:p>
          <a:p>
            <a:endParaRPr lang="en-GB" sz="28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endParaRPr lang="en-GB" dirty="0">
              <a:solidFill>
                <a:schemeClr val="bg1"/>
              </a:solidFill>
              <a:latin typeface="Letter-join Plus 40" panose="02000505000000020003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42767-56FB-6993-CF14-0A2C2D2730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0076383" y="-22680"/>
            <a:ext cx="2115617" cy="171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7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2436"/>
            <a:ext cx="10515600" cy="1325563"/>
          </a:xfrm>
        </p:spPr>
        <p:txBody>
          <a:bodyPr>
            <a:normAutofit/>
          </a:bodyPr>
          <a:lstStyle/>
          <a:p>
            <a:r>
              <a:rPr lang="en-GB" sz="55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Ready to Learn Behaviour System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73428" y="6269264"/>
            <a:ext cx="4114800" cy="365125"/>
          </a:xfrm>
        </p:spPr>
        <p:txBody>
          <a:bodyPr/>
          <a:lstStyle/>
          <a:p>
            <a:r>
              <a:rPr lang="en-GB" sz="24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6902" y="1462703"/>
            <a:ext cx="62440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Between each stage, children are given opportunities to change their behaviour. A range of positive behaviour management strategies, including warnings or reminders will be given before a consequence. </a:t>
            </a:r>
          </a:p>
          <a:p>
            <a:endParaRPr lang="en-GB" sz="24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Children will be given the opportunity to move from the negative consequence stage back to the positive – back to green and above.</a:t>
            </a:r>
          </a:p>
          <a:p>
            <a:endParaRPr lang="en-GB" sz="2400" dirty="0">
              <a:solidFill>
                <a:schemeClr val="bg1"/>
              </a:solidFill>
              <a:latin typeface="Letter-join Plus 40" panose="02000505000000020003" pitchFamily="50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Letter-join Plus 40" panose="02000505000000020003" pitchFamily="50" charset="0"/>
              </a:rPr>
              <a:t>If your child receives reflection time, you will be notified via email and can speak to staff at the end of the school day.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74571"/>
          <a:stretch/>
        </p:blipFill>
        <p:spPr>
          <a:xfrm>
            <a:off x="10151210" y="-40502"/>
            <a:ext cx="2000522" cy="1620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A8B835-B0B1-B41B-5F96-B8BF6610A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70" y="830355"/>
            <a:ext cx="5197290" cy="51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88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4890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chemeClr val="bg1"/>
                </a:solidFill>
                <a:latin typeface="Letter-join Plus 40" panose="02000505000000020003" pitchFamily="50" charset="0"/>
              </a:rPr>
              <a:t>Uniform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02741" y="6356350"/>
            <a:ext cx="4114800" cy="365125"/>
          </a:xfrm>
        </p:spPr>
        <p:txBody>
          <a:bodyPr/>
          <a:lstStyle/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Love</a:t>
            </a:r>
          </a:p>
          <a:p>
            <a:r>
              <a:rPr lang="en-GB" sz="2400" b="1">
                <a:solidFill>
                  <a:schemeClr val="bg1"/>
                </a:solidFill>
                <a:latin typeface="Letter-join Plus 40" panose="02000505000000020003" pitchFamily="50" charset="0"/>
              </a:rPr>
              <a:t>Let us Thrive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020AA3-2AED-69E6-BE6F-28D463CA8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339" y="687630"/>
            <a:ext cx="10046642" cy="5482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4" r="35968"/>
          <a:stretch/>
        </p:blipFill>
        <p:spPr>
          <a:xfrm>
            <a:off x="10025743" y="0"/>
            <a:ext cx="2166257" cy="117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84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7887E0060914E953066BC1B8FEDB4" ma:contentTypeVersion="16" ma:contentTypeDescription="Create a new document." ma:contentTypeScope="" ma:versionID="660cd2f998046916d6eadeda2402afe8">
  <xsd:schema xmlns:xsd="http://www.w3.org/2001/XMLSchema" xmlns:xs="http://www.w3.org/2001/XMLSchema" xmlns:p="http://schemas.microsoft.com/office/2006/metadata/properties" xmlns:ns2="668bc265-22d9-4e56-a010-5fdb62dfde54" xmlns:ns3="74c4034e-6151-44d9-82dc-4ded937cb857" targetNamespace="http://schemas.microsoft.com/office/2006/metadata/properties" ma:root="true" ma:fieldsID="915f27a9f706e89c7ba8b295f8a77a94" ns2:_="" ns3:_="">
    <xsd:import namespace="668bc265-22d9-4e56-a010-5fdb62dfde54"/>
    <xsd:import namespace="74c4034e-6151-44d9-82dc-4ded937cb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8bc265-22d9-4e56-a010-5fdb62dfde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c99108c-e5e5-4a4f-87c5-79c8c94060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4034e-6151-44d9-82dc-4ded937cb85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bfc1534-b3aa-46f6-bd0c-74b16ad30998}" ma:internalName="TaxCatchAll" ma:showField="CatchAllData" ma:web="74c4034e-6151-44d9-82dc-4ded937cb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8bc265-22d9-4e56-a010-5fdb62dfde54">
      <Terms xmlns="http://schemas.microsoft.com/office/infopath/2007/PartnerControls"/>
    </lcf76f155ced4ddcb4097134ff3c332f>
    <TaxCatchAll xmlns="74c4034e-6151-44d9-82dc-4ded937cb857" xsi:nil="true"/>
  </documentManagement>
</p:properties>
</file>

<file path=customXml/itemProps1.xml><?xml version="1.0" encoding="utf-8"?>
<ds:datastoreItem xmlns:ds="http://schemas.openxmlformats.org/officeDocument/2006/customXml" ds:itemID="{E2A377B3-81FA-47AB-9D67-194B7D9018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8bc265-22d9-4e56-a010-5fdb62dfde54"/>
    <ds:schemaRef ds:uri="74c4034e-6151-44d9-82dc-4ded937cb8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A00EF5-0C8F-4508-980E-ABAC32CD8F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B0EC1A-2D47-481D-8B30-0E08622B4A3F}">
  <ds:schemaRefs>
    <ds:schemaRef ds:uri="http://schemas.microsoft.com/office/2006/metadata/properties"/>
    <ds:schemaRef ds:uri="668bc265-22d9-4e56-a010-5fdb62dfde54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74c4034e-6151-44d9-82dc-4ded937cb85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801</Words>
  <Application>Microsoft Office PowerPoint</Application>
  <PresentationFormat>Widescreen</PresentationFormat>
  <Paragraphs>152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Letter-join Basic 40</vt:lpstr>
      <vt:lpstr>Letter-join Plus 40</vt:lpstr>
      <vt:lpstr>Office Theme</vt:lpstr>
      <vt:lpstr>St James CE Primary School</vt:lpstr>
      <vt:lpstr>Welcome to Year 6</vt:lpstr>
      <vt:lpstr>Our School Vision and Values</vt:lpstr>
      <vt:lpstr>PowerPoint Presentation</vt:lpstr>
      <vt:lpstr>Lines of Communication</vt:lpstr>
      <vt:lpstr>School Website</vt:lpstr>
      <vt:lpstr>School Website</vt:lpstr>
      <vt:lpstr>Ready to Learn Behaviour System</vt:lpstr>
      <vt:lpstr>Uniform</vt:lpstr>
      <vt:lpstr>Homework</vt:lpstr>
      <vt:lpstr>Our Daily Routine</vt:lpstr>
      <vt:lpstr>TTRockstars</vt:lpstr>
      <vt:lpstr>Spellings</vt:lpstr>
      <vt:lpstr>Reading</vt:lpstr>
      <vt:lpstr>Writing</vt:lpstr>
      <vt:lpstr>Maths</vt:lpstr>
      <vt:lpstr>Maths</vt:lpstr>
      <vt:lpstr>Maths</vt:lpstr>
      <vt:lpstr>Year overview</vt:lpstr>
      <vt:lpstr>Additional Information</vt:lpstr>
      <vt:lpstr>SATs</vt:lpstr>
      <vt:lpstr>Thank you for attending today!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James CE Primary School</dc:title>
  <dc:creator>Daniel.Heather</dc:creator>
  <cp:lastModifiedBy>C Manning</cp:lastModifiedBy>
  <cp:revision>7</cp:revision>
  <dcterms:created xsi:type="dcterms:W3CDTF">2021-09-28T19:10:40Z</dcterms:created>
  <dcterms:modified xsi:type="dcterms:W3CDTF">2025-09-18T10:20:46Z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0x010100DA67887E0060914E953066BC1B8FEDB4</vt:lpwstr>
  </property>
  <property fmtid="{D5CDD505-2E9C-101B-9397-08002B2CF9AE}" pid="3" name="Order">
    <vt:r8>239800</vt:r8>
  </property>
  <property fmtid="{D5CDD505-2E9C-101B-9397-08002B2CF9AE}" pid="4" name="MediaServiceImageTags">
    <vt:lpwstr/>
  </property>
</Properties>
</file>