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0" r:id="rId7"/>
    <p:sldId id="278" r:id="rId8"/>
    <p:sldId id="266" r:id="rId9"/>
    <p:sldId id="282" r:id="rId10"/>
    <p:sldId id="283" r:id="rId11"/>
    <p:sldId id="264" r:id="rId12"/>
    <p:sldId id="274" r:id="rId13"/>
    <p:sldId id="277" r:id="rId14"/>
    <p:sldId id="265" r:id="rId15"/>
    <p:sldId id="279" r:id="rId16"/>
    <p:sldId id="268" r:id="rId17"/>
    <p:sldId id="269" r:id="rId18"/>
    <p:sldId id="287" r:id="rId19"/>
    <p:sldId id="288" r:id="rId20"/>
    <p:sldId id="286" r:id="rId21"/>
    <p:sldId id="28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8A0D9-6919-4A4A-9E62-C5B28EA935DD}" v="1" dt="2025-09-16T19:19:01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in Nursery, Reception and Y1.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Homework – Phase 3 and 4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13" y="1077821"/>
            <a:ext cx="1169528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 daily.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may be given a specific activity linked to an area of the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School value creative project</a:t>
            </a:r>
          </a:p>
          <a:p>
            <a:r>
              <a:rPr lang="en-GB" sz="2400" dirty="0">
                <a:latin typeface="Letter-join Plus 4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9984" y="5232805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4E5E8-3EA4-EB95-FE3A-E7F8DDEF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58" y="1155529"/>
            <a:ext cx="9125322" cy="56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103" y="1756954"/>
            <a:ext cx="4214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sessions in school and at home</a:t>
            </a:r>
            <a:b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3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Ed Shed – Spelling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7D767-8C80-E1FF-570B-376E6D6A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828" y="136525"/>
            <a:ext cx="8479052" cy="58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9593218" y="0"/>
            <a:ext cx="2510970" cy="1941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6E93D-3B48-CFCF-F0C2-D39D1C7B51E5}"/>
              </a:ext>
            </a:extLst>
          </p:cNvPr>
          <p:cNvSpPr txBox="1"/>
          <p:nvPr/>
        </p:nvSpPr>
        <p:spPr>
          <a:xfrm>
            <a:off x="857795" y="5987018"/>
            <a:ext cx="473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 reading expectations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D82119-A497-A203-7F01-637152887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10408"/>
              </p:ext>
            </p:extLst>
          </p:nvPr>
        </p:nvGraphicFramePr>
        <p:xfrm>
          <a:off x="670986" y="2057501"/>
          <a:ext cx="10778310" cy="3872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6385">
                  <a:extLst>
                    <a:ext uri="{9D8B030D-6E8A-4147-A177-3AD203B41FA5}">
                      <a16:colId xmlns:a16="http://schemas.microsoft.com/office/drawing/2014/main" val="3939553939"/>
                    </a:ext>
                  </a:extLst>
                </a:gridCol>
                <a:gridCol w="1796385">
                  <a:extLst>
                    <a:ext uri="{9D8B030D-6E8A-4147-A177-3AD203B41FA5}">
                      <a16:colId xmlns:a16="http://schemas.microsoft.com/office/drawing/2014/main" val="1546118891"/>
                    </a:ext>
                  </a:extLst>
                </a:gridCol>
                <a:gridCol w="1796385">
                  <a:extLst>
                    <a:ext uri="{9D8B030D-6E8A-4147-A177-3AD203B41FA5}">
                      <a16:colId xmlns:a16="http://schemas.microsoft.com/office/drawing/2014/main" val="931587958"/>
                    </a:ext>
                  </a:extLst>
                </a:gridCol>
                <a:gridCol w="1796385">
                  <a:extLst>
                    <a:ext uri="{9D8B030D-6E8A-4147-A177-3AD203B41FA5}">
                      <a16:colId xmlns:a16="http://schemas.microsoft.com/office/drawing/2014/main" val="3049904902"/>
                    </a:ext>
                  </a:extLst>
                </a:gridCol>
                <a:gridCol w="1796385">
                  <a:extLst>
                    <a:ext uri="{9D8B030D-6E8A-4147-A177-3AD203B41FA5}">
                      <a16:colId xmlns:a16="http://schemas.microsoft.com/office/drawing/2014/main" val="3851739735"/>
                    </a:ext>
                  </a:extLst>
                </a:gridCol>
                <a:gridCol w="1796385">
                  <a:extLst>
                    <a:ext uri="{9D8B030D-6E8A-4147-A177-3AD203B41FA5}">
                      <a16:colId xmlns:a16="http://schemas.microsoft.com/office/drawing/2014/main" val="2174618192"/>
                    </a:ext>
                  </a:extLst>
                </a:gridCol>
              </a:tblGrid>
              <a:tr h="822557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Autumn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Autumn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Spring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Spring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Basic 40" panose="02000505000000020003" pitchFamily="50" charset="0"/>
                        </a:rPr>
                        <a:t>Summer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02339"/>
                  </a:ext>
                </a:extLst>
              </a:tr>
              <a:tr h="82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 Texts: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Sheep-Pig by Dick King Smith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 Texts: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Boy Who Grew Dragons by Andy Shepherd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Text: 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Song of the Dolphin Boy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Text: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George’s Marvellous Medicine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 Text </a:t>
                      </a: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Firework Maker’s Daughter by Phillip Pullman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Text – </a:t>
                      </a: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Charlie and the Chocolate Factory by Roald Dahl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GB" sz="1100" dirty="0"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11740"/>
                  </a:ext>
                </a:extLst>
              </a:tr>
            </a:tbl>
          </a:graphicData>
        </a:graphic>
      </p:graphicFrame>
      <p:pic>
        <p:nvPicPr>
          <p:cNvPr id="7" name="Picture 6" descr="A book cover of a pig&#10;&#10;AI-generated content may be incorrect.">
            <a:extLst>
              <a:ext uri="{FF2B5EF4-FFF2-40B4-BE49-F238E27FC236}">
                <a16:creationId xmlns:a16="http://schemas.microsoft.com/office/drawing/2014/main" id="{AD5830F1-D009-B252-B0A1-16983D7C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5" y="3710141"/>
            <a:ext cx="1382706" cy="2130220"/>
          </a:xfrm>
          <a:prstGeom prst="rect">
            <a:avLst/>
          </a:prstGeom>
        </p:spPr>
      </p:pic>
      <p:pic>
        <p:nvPicPr>
          <p:cNvPr id="10" name="Picture 9" descr="A blue cover with a cartoon of a child and a dragon&#10;&#10;AI-generated content may be incorrect.">
            <a:extLst>
              <a:ext uri="{FF2B5EF4-FFF2-40B4-BE49-F238E27FC236}">
                <a16:creationId xmlns:a16="http://schemas.microsoft.com/office/drawing/2014/main" id="{020A56F3-37A7-B0BE-36D9-C9E142BDE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985" y="3710141"/>
            <a:ext cx="1386580" cy="2130220"/>
          </a:xfrm>
          <a:prstGeom prst="rect">
            <a:avLst/>
          </a:prstGeom>
        </p:spPr>
      </p:pic>
      <p:pic>
        <p:nvPicPr>
          <p:cNvPr id="13" name="Picture 12" descr="A blue and white cover with birds flying in the sky&#10;&#10;AI-generated content may be incorrect.">
            <a:extLst>
              <a:ext uri="{FF2B5EF4-FFF2-40B4-BE49-F238E27FC236}">
                <a16:creationId xmlns:a16="http://schemas.microsoft.com/office/drawing/2014/main" id="{5DFF156E-F866-A1FE-FECF-301AB468E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225" y="3710141"/>
            <a:ext cx="1405945" cy="2130220"/>
          </a:xfrm>
          <a:prstGeom prst="rect">
            <a:avLst/>
          </a:prstGeom>
        </p:spPr>
      </p:pic>
      <p:pic>
        <p:nvPicPr>
          <p:cNvPr id="2050" name="Picture 2" descr="George's Marvellous Medicine by Roald Dahl 9780141365503 [USED COPY]">
            <a:extLst>
              <a:ext uri="{FF2B5EF4-FFF2-40B4-BE49-F238E27FC236}">
                <a16:creationId xmlns:a16="http://schemas.microsoft.com/office/drawing/2014/main" id="{416AA1B6-0AF0-8928-02EE-FD251BF1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58" y="3737198"/>
            <a:ext cx="1366364" cy="21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Firework-Maker's Daughter">
            <a:extLst>
              <a:ext uri="{FF2B5EF4-FFF2-40B4-BE49-F238E27FC236}">
                <a16:creationId xmlns:a16="http://schemas.microsoft.com/office/drawing/2014/main" id="{C39D3E42-BA1D-80C3-4DBE-DEB28824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10" y="3737198"/>
            <a:ext cx="1386580" cy="21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arlie and the Chocolate Factory: Amazon.co.uk: Roald Dahl; Quentin Blake:  9780142410318: Books">
            <a:extLst>
              <a:ext uri="{FF2B5EF4-FFF2-40B4-BE49-F238E27FC236}">
                <a16:creationId xmlns:a16="http://schemas.microsoft.com/office/drawing/2014/main" id="{7CD01E72-09A5-68F3-3185-EE4C402D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78" y="3737198"/>
            <a:ext cx="1375332" cy="21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2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D3FB-5502-881F-7988-65E9D4AB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A985-C990-5477-6D40-1618989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Writing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F09F547-4B3B-5882-AF51-F950447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7BB29-CA10-BFD7-4613-39B2BC7D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05" y="239906"/>
            <a:ext cx="4086795" cy="543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BD16D-2E74-9BB9-5DAD-1D190387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05" y="620412"/>
            <a:ext cx="4077269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9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94BC-E46E-9C88-4522-4BA05909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FE23-B5C1-3724-9AFC-D4C6077B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16DD227-C47C-C4C3-0613-A3818FFD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492520-72A4-A685-27D9-A358173E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53" y="637785"/>
            <a:ext cx="8125959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D97B-A5CA-99C0-DDD9-C4C3FC57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398-3F20-2670-7AA8-F2DC5784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overview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1CB0A95-7BEF-3AD8-FDBF-DC44594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9F31C-5486-FF52-DBC7-50F52C8B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833723"/>
            <a:ext cx="8659433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371A-8457-9F4D-6BC6-D1791CB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9DD9-6884-85E4-18E0-44322E8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Additional Information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AB0334-031E-BBEA-614D-CE2BD6E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E87AD-258F-CD91-99F3-8165AF8A8F24}"/>
              </a:ext>
            </a:extLst>
          </p:cNvPr>
          <p:cNvSpPr txBox="1"/>
          <p:nvPr/>
        </p:nvSpPr>
        <p:spPr>
          <a:xfrm>
            <a:off x="628168" y="1490952"/>
            <a:ext cx="1132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PE day - 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Celebration Assembly will be on a Friday morning at 9am (invited in by email).</a:t>
            </a:r>
          </a:p>
        </p:txBody>
      </p:sp>
    </p:spTree>
    <p:extLst>
      <p:ext uri="{BB962C8B-B14F-4D97-AF65-F5344CB8AC3E}">
        <p14:creationId xmlns:p14="http://schemas.microsoft.com/office/powerpoint/2010/main" val="293425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Thank you for attending today!</a:t>
            </a: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20" y="-5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Welcome to Year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5658" y="1559691"/>
            <a:ext cx="237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5753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Hargun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9463776" y="2257222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HLTA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9588662" y="3582150"/>
            <a:ext cx="1977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Stokes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Sports Coach/HLTA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F357D-637B-8A55-ED50-13409C3CD3DF}"/>
              </a:ext>
            </a:extLst>
          </p:cNvPr>
          <p:cNvSpPr/>
          <p:nvPr/>
        </p:nvSpPr>
        <p:spPr>
          <a:xfrm>
            <a:off x="750351" y="1530225"/>
            <a:ext cx="2663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Veal-Clarke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A7C7C-3AE0-81C9-DD61-1E6EA4B26931}"/>
              </a:ext>
            </a:extLst>
          </p:cNvPr>
          <p:cNvSpPr/>
          <p:nvPr/>
        </p:nvSpPr>
        <p:spPr>
          <a:xfrm>
            <a:off x="461589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Lindsay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80FEF-4438-4A06-017B-C5989EDE7FC5}"/>
              </a:ext>
            </a:extLst>
          </p:cNvPr>
          <p:cNvSpPr/>
          <p:nvPr/>
        </p:nvSpPr>
        <p:spPr>
          <a:xfrm>
            <a:off x="212097" y="4670346"/>
            <a:ext cx="9376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Phase leader: Miss Merryweather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Assistant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Zmitrowicz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Miss Manning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Deputy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Dearn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Heather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-1465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063536"/>
            <a:ext cx="112686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are at the centre of everything that we do.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This is underpinned by our vision of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thrive’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and core values of </a:t>
            </a:r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3200" dirty="0">
                <a:latin typeface="Letter-join Plus 40" panose="02000505000000020003" pitchFamily="50" charset="0"/>
              </a:rPr>
              <a:t>. </a:t>
            </a:r>
          </a:p>
          <a:p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CC443A-7546-13AF-582D-8C4F076A2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1140822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2124889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213058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6" y="4302034"/>
            <a:ext cx="112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You can leave messages for your child’s class teacher by calling the office on 0121 552 5491,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emailing 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contact.us@stjamespri.uk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or messaging on the Arbor App. We aim to respond to communications within 5 working days. </a:t>
            </a:r>
          </a:p>
        </p:txBody>
      </p:sp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03FC-07E5-5055-B91B-9B5C3C67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814-1909-14E2-AAED-517D111F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51B9348-3555-4F9C-489E-7571B6C8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4E574-6DBC-5B49-98BB-E2CEA1992DD7}"/>
              </a:ext>
            </a:extLst>
          </p:cNvPr>
          <p:cNvSpPr txBox="1"/>
          <p:nvPr/>
        </p:nvSpPr>
        <p:spPr>
          <a:xfrm>
            <a:off x="630346" y="1686725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school website is up-to-date with all of the information that you need:</a:t>
            </a:r>
            <a:b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diary (found on the school’s home page or under the parent information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group information (found under the year groups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 expectations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policies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Curriculum information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Christian vision and values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SEND information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90DB0-ECF0-18BB-17A5-8997E172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E0CD-9018-2FB0-44AF-2642D210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BD17-4398-A9E0-2D39-9FC796CA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B473A60-9EED-9432-C788-2869D43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F0B5-F251-CBFA-6D88-AE236E076207}"/>
              </a:ext>
            </a:extLst>
          </p:cNvPr>
          <p:cNvSpPr txBox="1"/>
          <p:nvPr/>
        </p:nvSpPr>
        <p:spPr>
          <a:xfrm>
            <a:off x="630346" y="2122153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 email will be sent regarding important information linked to your child and then this information will be shared on our school website.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It is imperative that you keep up to date with the school website and continue to check your emails (including your junk and spam folders).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sz="2800" u="sng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Note: you will not receive multiple emails reminding you of upcoming events or deadlines.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42767-56FB-6993-CF14-0A2C2D27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436"/>
            <a:ext cx="10515600" cy="1325563"/>
          </a:xfrm>
        </p:spPr>
        <p:txBody>
          <a:bodyPr>
            <a:normAutofit/>
          </a:bodyPr>
          <a:lstStyle/>
          <a:p>
            <a:r>
              <a:rPr lang="en-GB" sz="55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3428" y="6269264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6902" y="1462703"/>
            <a:ext cx="6244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If your child receives reflection time, you will be notified via email and can speak to staff at the end of the school day.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151210" y="-40502"/>
            <a:ext cx="2000522" cy="162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B835-B0B1-B41B-5F96-B8BF6610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0" y="830355"/>
            <a:ext cx="5197290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89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20AA3-2AED-69E6-BE6F-28D463CA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9" y="687630"/>
            <a:ext cx="10046642" cy="548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10025743" y="0"/>
            <a:ext cx="2166257" cy="11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6" ma:contentTypeDescription="Create a new document." ma:contentTypeScope="" ma:versionID="660cd2f998046916d6eadeda2402afe8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915f27a9f706e89c7ba8b295f8a77a94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0EC1A-2D47-481D-8B30-0E08622B4A3F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74c4034e-6151-44d9-82dc-4ded937cb857"/>
    <ds:schemaRef ds:uri="668bc265-22d9-4e56-a010-5fdb62dfde54"/>
  </ds:schemaRefs>
</ds:datastoreItem>
</file>

<file path=customXml/itemProps2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377B3-81FA-47AB-9D67-194B7D90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664</Words>
  <Application>Microsoft Office PowerPoint</Application>
  <PresentationFormat>Widescreen</PresentationFormat>
  <Paragraphs>159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Letter-join Basic 40</vt:lpstr>
      <vt:lpstr>Letter-join Plus 40</vt:lpstr>
      <vt:lpstr>Office Theme</vt:lpstr>
      <vt:lpstr>St James CE Primary School</vt:lpstr>
      <vt:lpstr>Welcome to Year 3</vt:lpstr>
      <vt:lpstr>Our School Vision and Values</vt:lpstr>
      <vt:lpstr>PowerPoint Presentation</vt:lpstr>
      <vt:lpstr>Lines of Communication</vt:lpstr>
      <vt:lpstr>School Website</vt:lpstr>
      <vt:lpstr>School Website</vt:lpstr>
      <vt:lpstr>Ready to Learn Behaviour System</vt:lpstr>
      <vt:lpstr>Uniform</vt:lpstr>
      <vt:lpstr>Homework – Phase 3 and 4</vt:lpstr>
      <vt:lpstr>Our Daily Routine</vt:lpstr>
      <vt:lpstr>TTRockstars</vt:lpstr>
      <vt:lpstr>Spellings</vt:lpstr>
      <vt:lpstr>Reading</vt:lpstr>
      <vt:lpstr>Writing</vt:lpstr>
      <vt:lpstr>Maths</vt:lpstr>
      <vt:lpstr>Year overview</vt:lpstr>
      <vt:lpstr>Additional Information</vt:lpstr>
      <vt:lpstr>Thank you for attending today!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K Merryweather</cp:lastModifiedBy>
  <cp:revision>8</cp:revision>
  <dcterms:created xsi:type="dcterms:W3CDTF">2021-09-28T19:10:40Z</dcterms:created>
  <dcterms:modified xsi:type="dcterms:W3CDTF">2025-09-16T19:19:01Z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