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0" r:id="rId7"/>
    <p:sldId id="278" r:id="rId8"/>
    <p:sldId id="266" r:id="rId9"/>
    <p:sldId id="282" r:id="rId10"/>
    <p:sldId id="283" r:id="rId11"/>
    <p:sldId id="264" r:id="rId12"/>
    <p:sldId id="274" r:id="rId13"/>
    <p:sldId id="277" r:id="rId14"/>
    <p:sldId id="265" r:id="rId15"/>
    <p:sldId id="279" r:id="rId16"/>
    <p:sldId id="268" r:id="rId17"/>
    <p:sldId id="269" r:id="rId18"/>
    <p:sldId id="280" r:id="rId19"/>
    <p:sldId id="287" r:id="rId20"/>
    <p:sldId id="288" r:id="rId21"/>
    <p:sldId id="286" r:id="rId22"/>
    <p:sldId id="289" r:id="rId23"/>
    <p:sldId id="284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C2027-ADDC-4850-86FF-F90464B5A34B}" v="5" dt="2025-09-16T19:21:13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1715A-4387-43E0-A0AD-3DCBDF310EA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650FB-BADA-444A-A2B8-D268F3E5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if in Nursery, Reception and Y1.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650FB-BADA-444A-A2B8-D268F3E5B0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0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42C3-2E88-0E49-3241-BC0A8D92E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9EB0CB-5BB1-3B46-5348-357295821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85000-522E-B7F1-B9F7-D5F841081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if not Y4.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778A9-957D-8803-5A9C-99A0CC518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650FB-BADA-444A-A2B8-D268F3E5B05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5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48A-BF38-4B7C-97FA-39113051C708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7784-CEF0-4F51-A453-6B2983C685E7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6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0BB-A652-4611-BC98-183678F6D199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99A1-D0DA-4804-BFAB-9C4DB6997795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C5E-AE14-4CF4-B069-E0F8803A2D9E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C19-36F2-4F23-B836-1D114D514018}" type="datetime1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6B07-17B9-4D08-9215-F30BEFFD6915}" type="datetime1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BA41-ACC5-476B-9B77-0E7953A50AE1}" type="datetime1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904-1311-4916-8456-E66E1E9C3F6A}" type="datetime1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0C46-6CD0-42D2-ADF3-5737B1750614}" type="datetime1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A57-70F6-4635-8F8D-FD0F886B7BE7}" type="datetime1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CAF7-4B8F-4616-9B68-3D6FA3E1F47D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.us@stjamespri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568850"/>
            <a:ext cx="10515600" cy="238760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St James CE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4106863"/>
            <a:ext cx="9144000" cy="1655762"/>
          </a:xfrm>
        </p:spPr>
        <p:txBody>
          <a:bodyPr/>
          <a:lstStyle/>
          <a:p>
            <a:endParaRPr lang="en-GB" dirty="0">
              <a:latin typeface="Letter-join Plus 40" panose="02000505000000020003" pitchFamily="50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74238"/>
            <a:ext cx="11668125" cy="188992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</p:spTree>
    <p:extLst>
      <p:ext uri="{BB962C8B-B14F-4D97-AF65-F5344CB8AC3E}">
        <p14:creationId xmlns:p14="http://schemas.microsoft.com/office/powerpoint/2010/main" val="220381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Homework – Phase 3 / 4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59" y="810192"/>
            <a:ext cx="116952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 daily.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3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may be given a specific activity linked to an area of the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School value creative project – friendship autumn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/>
            </a:endParaRPr>
          </a:p>
          <a:p>
            <a:r>
              <a:rPr lang="en-GB" sz="2400" dirty="0">
                <a:latin typeface="Letter-join Plus 4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539984" y="5232805"/>
            <a:ext cx="2237004" cy="1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65" y="35444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Daily Routine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78806" y="6345464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47832-D048-DFB1-DE26-E71D1934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" y="1262484"/>
            <a:ext cx="9777307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endParaRPr lang="en-GB" sz="6600" b="1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409" y="147411"/>
            <a:ext cx="7179128" cy="543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103" y="1756954"/>
            <a:ext cx="4214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sessions in school and at home</a:t>
            </a:r>
            <a:b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Improved knowledge of times tables, helps with every day mathematics lessons.</a:t>
            </a:r>
          </a:p>
        </p:txBody>
      </p:sp>
    </p:spTree>
    <p:extLst>
      <p:ext uri="{BB962C8B-B14F-4D97-AF65-F5344CB8AC3E}">
        <p14:creationId xmlns:p14="http://schemas.microsoft.com/office/powerpoint/2010/main" val="209951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Spellings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" y="1680754"/>
            <a:ext cx="297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3/4 Statutory Spellings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Ed Shed – Spelling 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0809B-ACB6-161B-DAD4-F66ABE38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56" y="888810"/>
            <a:ext cx="8252017" cy="44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4376"/>
          <a:stretch/>
        </p:blipFill>
        <p:spPr>
          <a:xfrm>
            <a:off x="9593218" y="0"/>
            <a:ext cx="2510970" cy="1941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0CC94-AFCC-887F-FE26-C924939DF2C5}"/>
              </a:ext>
            </a:extLst>
          </p:cNvPr>
          <p:cNvSpPr txBox="1"/>
          <p:nvPr/>
        </p:nvSpPr>
        <p:spPr>
          <a:xfrm>
            <a:off x="589280" y="1472974"/>
            <a:ext cx="622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will read in guided reading lessons: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395FC-B85C-78EE-E855-48D23755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29" y="1903442"/>
            <a:ext cx="8443079" cy="2820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813088-DF04-E4BB-743D-09D51C104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852" y="2385446"/>
            <a:ext cx="1853885" cy="26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/>
              <a:t>Reading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662" y="1664677"/>
            <a:ext cx="11465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Children have a reading book with a </a:t>
            </a:r>
            <a:r>
              <a:rPr lang="en-GB" sz="2800" dirty="0" err="1"/>
              <a:t>zpd</a:t>
            </a:r>
            <a:r>
              <a:rPr lang="en-GB" sz="2800" dirty="0"/>
              <a:t> number on the side.</a:t>
            </a:r>
          </a:p>
          <a:p>
            <a:endParaRPr lang="en-GB" sz="2800" dirty="0"/>
          </a:p>
          <a:p>
            <a:r>
              <a:rPr lang="en-GB" sz="2800" dirty="0"/>
              <a:t>The children should read at home daily their home reading book and encourage them to read other books for example books from the library.</a:t>
            </a:r>
          </a:p>
          <a:p>
            <a:endParaRPr lang="en-GB" sz="2800" dirty="0"/>
          </a:p>
          <a:p>
            <a:r>
              <a:rPr lang="en-GB" sz="2800" dirty="0"/>
              <a:t>Whether the children move up a level or not depends on them completing online questions about what they read to show they have understood what they read.</a:t>
            </a:r>
          </a:p>
        </p:txBody>
      </p:sp>
    </p:spTree>
    <p:extLst>
      <p:ext uri="{BB962C8B-B14F-4D97-AF65-F5344CB8AC3E}">
        <p14:creationId xmlns:p14="http://schemas.microsoft.com/office/powerpoint/2010/main" val="201362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D3FB-5502-881F-7988-65E9D4AB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A985-C990-5477-6D40-16189898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Writing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F09F547-4B3B-5882-AF51-F950447A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315E8-EC39-C134-EA5D-63CAE02567BA}"/>
              </a:ext>
            </a:extLst>
          </p:cNvPr>
          <p:cNvSpPr txBox="1"/>
          <p:nvPr/>
        </p:nvSpPr>
        <p:spPr>
          <a:xfrm>
            <a:off x="206477" y="1091381"/>
            <a:ext cx="1187736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The pupil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write for a range of purposes and audiences with an increasing awareness of appropriate language and form create settings, characters and plot in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 use speech punctuation correctly most of the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 use vocabulary and grammatical structures to communicate ideas for the given audience and purpose (e.g. use a range of sentences and begin to vary the position of clauses within a sentence)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use a range of conjunctions, adverbs, prepositions and pronouns for cohesion, detail and clarity (e.g. appropriate noun or pronoun to avoid repetition and adverbs to express time and cause)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use past and present tenses correctly, and include a wider range of verb forms (e.g. we were going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 use the range of punctuation taught up to and including Y4 mostly correctly (e.g. commas after adverbials; use of apostrophe)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 spell correctly words from learning in previous year groups, and most words from the year 3 / year 4 spelling list,  beginning to use a dictionary to check spellings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 write legibly and with increasing fluency, paying attention to size and spacing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 maintain the use of joined handwriting throughout independent writing.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1669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94BC-E46E-9C88-4522-4BA05909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FE23-B5C1-3724-9AFC-D4C6077B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Maths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16DD227-C47C-C4C3-0613-A3818FFD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F6B88-35E1-0E9C-C4C3-2A61C16230A5}"/>
              </a:ext>
            </a:extLst>
          </p:cNvPr>
          <p:cNvSpPr txBox="1"/>
          <p:nvPr/>
        </p:nvSpPr>
        <p:spPr>
          <a:xfrm>
            <a:off x="452284" y="1317523"/>
            <a:ext cx="1131692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Year 4 </a:t>
            </a:r>
            <a:r>
              <a:rPr lang="en-US" sz="2800" dirty="0" err="1">
                <a:solidFill>
                  <a:srgbClr val="001D35"/>
                </a:solidFill>
                <a:latin typeface="Google Sans"/>
              </a:rPr>
              <a:t>M</a:t>
            </a:r>
            <a:r>
              <a:rPr lang="en-US" sz="2800" b="0" i="0" dirty="0" err="1">
                <a:solidFill>
                  <a:srgbClr val="001D35"/>
                </a:solidFill>
                <a:effectLst/>
                <a:latin typeface="Google Sans"/>
              </a:rPr>
              <a:t>aths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 expectations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 mastering multiplication facts up to 12x12,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 adding and subtracting numbers with up to 4 digits,</a:t>
            </a:r>
            <a:endParaRPr lang="en-US" sz="2800" dirty="0">
              <a:solidFill>
                <a:srgbClr val="001D35"/>
              </a:solidFill>
              <a:latin typeface="Google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 performing multiplication of 2- and 3-digit numbers by a 1-digit number,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understanding four-digit place value </a:t>
            </a:r>
            <a:endParaRPr lang="en-US" sz="2800" dirty="0">
              <a:solidFill>
                <a:srgbClr val="001D35"/>
              </a:solidFill>
              <a:latin typeface="Google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ordering numbers beyond 1,000,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rounding to the nearest 10, 100, or 1,000, </a:t>
            </a:r>
            <a:endParaRPr lang="en-US" sz="2800" dirty="0">
              <a:solidFill>
                <a:srgbClr val="001D35"/>
              </a:solidFill>
              <a:latin typeface="Google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reading Roman numerals to 100.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Additionally, pupils learn to work with fractions, measure, convert units of time, calculate perimeters, identify angles, and interpret data in charts.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440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D97B-A5CA-99C0-DDD9-C4C3FC57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7398-3F20-2670-7AA8-F2DC5784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" y="-1462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overview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1CB0A95-7BEF-3AD8-FDBF-DC445946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2B667-D3CD-9C98-D03B-A7F27924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88" y="1055164"/>
            <a:ext cx="9967824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371A-8457-9F4D-6BC6-D1791CB6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9DD9-6884-85E4-18E0-44322E87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" y="-1462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Additional Information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AB0334-031E-BBEA-614D-CE2BD6EA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E87AD-258F-CD91-99F3-8165AF8A8F24}"/>
              </a:ext>
            </a:extLst>
          </p:cNvPr>
          <p:cNvSpPr txBox="1"/>
          <p:nvPr/>
        </p:nvSpPr>
        <p:spPr>
          <a:xfrm>
            <a:off x="628168" y="1490952"/>
            <a:ext cx="11324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PE day -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Celebration Assembly will be on a Friday morning at 9am (invited in by email).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Values Assembly in church half termly again invited by email</a:t>
            </a:r>
          </a:p>
        </p:txBody>
      </p:sp>
    </p:spTree>
    <p:extLst>
      <p:ext uri="{BB962C8B-B14F-4D97-AF65-F5344CB8AC3E}">
        <p14:creationId xmlns:p14="http://schemas.microsoft.com/office/powerpoint/2010/main" val="293425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20" y="-5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Welcome to Year 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5658" y="1559691"/>
            <a:ext cx="4669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Teacher – Mrs Thomas and Mr Sanga (Wednesday)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5753" y="2558231"/>
            <a:ext cx="2952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upport</a:t>
            </a: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staff – Miss Oddy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C6C25-BBB3-3513-5209-E4693A56117D}"/>
              </a:ext>
            </a:extLst>
          </p:cNvPr>
          <p:cNvSpPr/>
          <p:nvPr/>
        </p:nvSpPr>
        <p:spPr>
          <a:xfrm>
            <a:off x="9463776" y="2257222"/>
            <a:ext cx="197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Hey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HLTA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F3C4C9-5B67-31E4-773D-3714DB3024FA}"/>
              </a:ext>
            </a:extLst>
          </p:cNvPr>
          <p:cNvSpPr/>
          <p:nvPr/>
        </p:nvSpPr>
        <p:spPr>
          <a:xfrm>
            <a:off x="9588662" y="3582150"/>
            <a:ext cx="1977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 Stokes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Sports Coach/HLTA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F357D-637B-8A55-ED50-13409C3CD3DF}"/>
              </a:ext>
            </a:extLst>
          </p:cNvPr>
          <p:cNvSpPr/>
          <p:nvPr/>
        </p:nvSpPr>
        <p:spPr>
          <a:xfrm>
            <a:off x="750351" y="1530225"/>
            <a:ext cx="2374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Teacher – Miss Merryweather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A7C7C-3AE0-81C9-DD61-1E6EA4B26931}"/>
              </a:ext>
            </a:extLst>
          </p:cNvPr>
          <p:cNvSpPr/>
          <p:nvPr/>
        </p:nvSpPr>
        <p:spPr>
          <a:xfrm>
            <a:off x="461589" y="2558231"/>
            <a:ext cx="2952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upport</a:t>
            </a: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staff – Mrs </a:t>
            </a:r>
            <a:r>
              <a:rPr lang="en-GB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Pailing</a:t>
            </a: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and Mrs Fernandes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80FEF-4438-4A06-017B-C5989EDE7FC5}"/>
              </a:ext>
            </a:extLst>
          </p:cNvPr>
          <p:cNvSpPr/>
          <p:nvPr/>
        </p:nvSpPr>
        <p:spPr>
          <a:xfrm>
            <a:off x="212097" y="4670346"/>
            <a:ext cx="9376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Phase leader: Miss Merryweather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Assistant 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Zmitrowicz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and Miss Manning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Deputy 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Dearn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Heather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5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0A2B-3233-0B7C-5232-00DBCB29E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B54C-856F-98C5-EBCA-B5BCE1BC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8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Multiplication Times Table Check</a:t>
            </a: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0505-AF27-CD94-820C-AB3C66E8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1446835"/>
            <a:ext cx="10925537" cy="473012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The purpose of the check is to determine whether your child can fluently recall their times tables up to 12, which is essential for future success in mathematics. </a:t>
            </a:r>
          </a:p>
          <a:p>
            <a:pPr algn="l" rtl="0" fontAlgn="base"/>
            <a:endParaRPr lang="en-US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It is an on-screen check consisting of 25 times table questions. Your child will be able to answer 3 practice questions before taking the actual check. They will then have 6 seconds to answer each question. On average, the check should take no longer than 5 minutes to complete.</a:t>
            </a:r>
          </a:p>
          <a:p>
            <a:pPr algn="l" rtl="0" fontAlgn="base"/>
            <a:endParaRPr lang="en-US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The check will take place between Monday 1</a:t>
            </a:r>
            <a:r>
              <a:rPr lang="en-US" baseline="30000" dirty="0">
                <a:solidFill>
                  <a:schemeClr val="bg1"/>
                </a:solidFill>
                <a:latin typeface="Letter-join Plus 40" panose="02000505000000020003" pitchFamily="50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 and Friday 12</a:t>
            </a:r>
            <a:r>
              <a:rPr lang="en-US" baseline="300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 June. </a:t>
            </a: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422E7-D2A3-CD21-C858-95568BB3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 </a:t>
            </a: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E063D-1741-5439-D967-E1ADBE55D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461170" y="5896"/>
            <a:ext cx="1730829" cy="14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3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29853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Thank you for attending today!</a:t>
            </a:r>
            <a:b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b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302116" y="203988"/>
            <a:ext cx="2819400" cy="1889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4127813" y="140616"/>
            <a:ext cx="3495676" cy="1889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15560" y="79074"/>
            <a:ext cx="2333626" cy="188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0" y="5452105"/>
            <a:ext cx="11889162" cy="14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-1465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School Vision and Values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</a:rPr>
              <a:t>Let us Thrive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2613"/>
          <a:stretch/>
        </p:blipFill>
        <p:spPr>
          <a:xfrm>
            <a:off x="4464462" y="5483451"/>
            <a:ext cx="3191358" cy="137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411720" y="4966906"/>
            <a:ext cx="2708635" cy="1815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682" y="1063536"/>
            <a:ext cx="1126863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are at the centre of everything that we do. </a:t>
            </a:r>
          </a:p>
          <a:p>
            <a:endParaRPr lang="en-GB" sz="32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This is underpinned by our vision of </a:t>
            </a:r>
          </a:p>
          <a:p>
            <a:endParaRPr lang="en-GB" sz="32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Letter-join Plus 40" panose="02000505000000020003" pitchFamily="50" charset="0"/>
              </a:rPr>
              <a:t>'Let us love...Let us thrive’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and core values of </a:t>
            </a:r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love, friendship, respect, endurance, honesty, peace</a:t>
            </a:r>
            <a:r>
              <a:rPr lang="en-GB" sz="3200" dirty="0">
                <a:latin typeface="Letter-join Plus 40" panose="02000505000000020003" pitchFamily="50" charset="0"/>
              </a:rPr>
              <a:t>. </a:t>
            </a:r>
          </a:p>
          <a:p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69931" y="5004077"/>
            <a:ext cx="2194236" cy="17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79541" y="6277973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7" y="0"/>
            <a:ext cx="4770120" cy="68610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CC443A-7546-13AF-582D-8C4F076A2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Lines of Communication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00312" y="1140822"/>
            <a:ext cx="10319657" cy="3161212"/>
          </a:xfrm>
          <a:prstGeom prst="rightArrow">
            <a:avLst>
              <a:gd name="adj1" fmla="val 50000"/>
              <a:gd name="adj2" fmla="val 792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33218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Class </a:t>
            </a:r>
          </a:p>
          <a:p>
            <a:pPr algn="ctr"/>
            <a:r>
              <a:rPr lang="en-GB" sz="3600">
                <a:latin typeface="Letter-join Plus 40" panose="02000505000000020003" pitchFamily="50" charset="0"/>
              </a:rPr>
              <a:t>Teacher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359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Phase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500" y="2124889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Deputy Head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7641" y="213058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Head Teacher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466" y="4302034"/>
            <a:ext cx="1127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You can leave messages for your child’s class teacher by calling the office on 0121 552 5491, </a:t>
            </a: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emailing 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contact.us@stjamespri.uk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or messaging on the Arbor App. We aim to respond to communications within 5 working days. </a:t>
            </a:r>
          </a:p>
        </p:txBody>
      </p:sp>
    </p:spTree>
    <p:extLst>
      <p:ext uri="{BB962C8B-B14F-4D97-AF65-F5344CB8AC3E}">
        <p14:creationId xmlns:p14="http://schemas.microsoft.com/office/powerpoint/2010/main" val="23238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703FC-07E5-5055-B91B-9B5C3C67A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A814-1909-14E2-AAED-517D111F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chool</a:t>
            </a:r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 Website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51B9348-3555-4F9C-489E-7571B6C8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4E574-6DBC-5B49-98BB-E2CEA1992DD7}"/>
              </a:ext>
            </a:extLst>
          </p:cNvPr>
          <p:cNvSpPr txBox="1"/>
          <p:nvPr/>
        </p:nvSpPr>
        <p:spPr>
          <a:xfrm>
            <a:off x="630346" y="1686725"/>
            <a:ext cx="10859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The school website is up-to-date with all of the information that you need:</a:t>
            </a:r>
            <a:b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School diary (found on the school’s home page or under the parent information tab)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group information (found under the year groups tab)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 expectations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School policies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Curriculum information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Christian vision and values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SEND information</a:t>
            </a: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90DB0-ECF0-18BB-17A5-8997E1727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DE0CD-9018-2FB0-44AF-2642D210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BD17-4398-A9E0-2D39-9FC796CA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chool</a:t>
            </a:r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 Website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B473A60-9EED-9432-C788-2869D437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0F0B5-F251-CBFA-6D88-AE236E076207}"/>
              </a:ext>
            </a:extLst>
          </p:cNvPr>
          <p:cNvSpPr txBox="1"/>
          <p:nvPr/>
        </p:nvSpPr>
        <p:spPr>
          <a:xfrm>
            <a:off x="630346" y="2122153"/>
            <a:ext cx="10859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 email will be sent regarding important information linked to your child and then this information will be shared on our school website. 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It is imperative that you keep up to date with the school website and continue to check your emails (including your junk and spam folders).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endParaRPr lang="en-GB" sz="2800" u="sng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800" u="sng" dirty="0">
                <a:solidFill>
                  <a:schemeClr val="bg1"/>
                </a:solidFill>
                <a:latin typeface="Letter-join Plus 40" panose="02000505000000020003" pitchFamily="50" charset="0"/>
              </a:rPr>
              <a:t>Note: you will not receive multiple emails reminding you of upcoming events or deadlines. 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42767-56FB-6993-CF14-0A2C2D273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436"/>
            <a:ext cx="10515600" cy="1325563"/>
          </a:xfrm>
        </p:spPr>
        <p:txBody>
          <a:bodyPr>
            <a:normAutofit/>
          </a:bodyPr>
          <a:lstStyle/>
          <a:p>
            <a:r>
              <a:rPr lang="en-GB" sz="55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Ready to Learn Behaviour System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3428" y="6269264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6902" y="1462703"/>
            <a:ext cx="6244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Between each stage, children are given opportunities to change their behaviour. A range of positive behaviour management strategies, including warnings or reminders will be given before a consequence. 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will be given the opportunity to move from the negative consequence stage back to the positive – back to green and above.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If your child receives reflection time, you will be notified via email and can speak to staff at the end of the school day.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151210" y="-40502"/>
            <a:ext cx="2000522" cy="1620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8B835-B0B1-B41B-5F96-B8BF6610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70" y="830355"/>
            <a:ext cx="5197290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89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20AA3-2AED-69E6-BE6F-28D463CA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39" y="687630"/>
            <a:ext cx="10046642" cy="5482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10025743" y="0"/>
            <a:ext cx="2166257" cy="11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8bc265-22d9-4e56-a010-5fdb62dfde54">
      <Terms xmlns="http://schemas.microsoft.com/office/infopath/2007/PartnerControls"/>
    </lcf76f155ced4ddcb4097134ff3c332f>
    <TaxCatchAll xmlns="74c4034e-6151-44d9-82dc-4ded937cb8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887E0060914E953066BC1B8FEDB4" ma:contentTypeVersion="16" ma:contentTypeDescription="Create a new document." ma:contentTypeScope="" ma:versionID="660cd2f998046916d6eadeda2402afe8">
  <xsd:schema xmlns:xsd="http://www.w3.org/2001/XMLSchema" xmlns:xs="http://www.w3.org/2001/XMLSchema" xmlns:p="http://schemas.microsoft.com/office/2006/metadata/properties" xmlns:ns2="668bc265-22d9-4e56-a010-5fdb62dfde54" xmlns:ns3="74c4034e-6151-44d9-82dc-4ded937cb857" targetNamespace="http://schemas.microsoft.com/office/2006/metadata/properties" ma:root="true" ma:fieldsID="915f27a9f706e89c7ba8b295f8a77a94" ns2:_="" ns3:_="">
    <xsd:import namespace="668bc265-22d9-4e56-a010-5fdb62dfde54"/>
    <xsd:import namespace="74c4034e-6151-44d9-82dc-4ded937cb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bc265-22d9-4e56-a010-5fdb62dfd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99108c-e5e5-4a4f-87c5-79c8c9406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034e-6151-44d9-82dc-4ded937cb8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fc1534-b3aa-46f6-bd0c-74b16ad30998}" ma:internalName="TaxCatchAll" ma:showField="CatchAllData" ma:web="74c4034e-6151-44d9-82dc-4ded937cb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0EC1A-2D47-481D-8B30-0E08622B4A3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68bc265-22d9-4e56-a010-5fdb62dfde54"/>
    <ds:schemaRef ds:uri="http://purl.org/dc/elements/1.1/"/>
    <ds:schemaRef ds:uri="74c4034e-6151-44d9-82dc-4ded937cb85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A00EF5-0C8F-4508-980E-ABAC32CD8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377B3-81FA-47AB-9D67-194B7D901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bc265-22d9-4e56-a010-5fdb62dfde54"/>
    <ds:schemaRef ds:uri="74c4034e-6151-44d9-82dc-4ded937cb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1132</Words>
  <Application>Microsoft Office PowerPoint</Application>
  <PresentationFormat>Widescreen</PresentationFormat>
  <Paragraphs>159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Google Sans</vt:lpstr>
      <vt:lpstr>Letter-join Basic 40</vt:lpstr>
      <vt:lpstr>Letter-join Plus 40</vt:lpstr>
      <vt:lpstr>Office Theme</vt:lpstr>
      <vt:lpstr>St James CE Primary School</vt:lpstr>
      <vt:lpstr>Welcome to Year 4</vt:lpstr>
      <vt:lpstr>Our School Vision and Values</vt:lpstr>
      <vt:lpstr>PowerPoint Presentation</vt:lpstr>
      <vt:lpstr>Lines of Communication</vt:lpstr>
      <vt:lpstr>School Website</vt:lpstr>
      <vt:lpstr>School Website</vt:lpstr>
      <vt:lpstr>Ready to Learn Behaviour System</vt:lpstr>
      <vt:lpstr>Uniform</vt:lpstr>
      <vt:lpstr>Homework – Phase 3 / 4</vt:lpstr>
      <vt:lpstr>Our Daily Routine</vt:lpstr>
      <vt:lpstr>TTRockstars</vt:lpstr>
      <vt:lpstr>Spellings</vt:lpstr>
      <vt:lpstr>Reading</vt:lpstr>
      <vt:lpstr>Reading</vt:lpstr>
      <vt:lpstr>Writing</vt:lpstr>
      <vt:lpstr>Maths</vt:lpstr>
      <vt:lpstr>Year overview</vt:lpstr>
      <vt:lpstr>Additional Information</vt:lpstr>
      <vt:lpstr>Multiplication Times Table Check</vt:lpstr>
      <vt:lpstr>Thank you for attending today!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James CE Primary School</dc:title>
  <dc:creator>Daniel.Heather</dc:creator>
  <cp:lastModifiedBy>K Merryweather</cp:lastModifiedBy>
  <cp:revision>6</cp:revision>
  <dcterms:created xsi:type="dcterms:W3CDTF">2021-09-28T19:10:40Z</dcterms:created>
  <dcterms:modified xsi:type="dcterms:W3CDTF">2025-09-16T19:21:13Z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0x010100DA67887E0060914E953066BC1B8FEDB4</vt:lpwstr>
  </property>
  <property fmtid="{D5CDD505-2E9C-101B-9397-08002B2CF9AE}" pid="3" name="Order">
    <vt:r8>239800</vt:r8>
  </property>
  <property fmtid="{D5CDD505-2E9C-101B-9397-08002B2CF9AE}" pid="4" name="MediaServiceImageTags">
    <vt:lpwstr/>
  </property>
</Properties>
</file>