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0" r:id="rId7"/>
    <p:sldId id="278" r:id="rId8"/>
    <p:sldId id="266" r:id="rId9"/>
    <p:sldId id="264" r:id="rId10"/>
    <p:sldId id="274" r:id="rId11"/>
    <p:sldId id="277" r:id="rId12"/>
    <p:sldId id="265" r:id="rId13"/>
    <p:sldId id="268" r:id="rId14"/>
    <p:sldId id="279" r:id="rId15"/>
    <p:sldId id="269" r:id="rId16"/>
    <p:sldId id="272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B2F21-7BD7-41F4-9DDC-A37B2BEFCB80}" v="4" dt="2024-09-09T14:50:47.810"/>
    <p1510:client id="{8BDF4C67-0C9E-4B8A-84A6-AA937933C0F2}" v="229" dt="2024-09-09T11:32:54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1715A-4387-43E0-A0AD-3DCBDF310EA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650FB-BADA-444A-A2B8-D268F3E5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C48A-BF38-4B7C-97FA-39113051C708}" type="datetime1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7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7784-CEF0-4F51-A453-6B2983C685E7}" type="datetime1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6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0BB-A652-4611-BC98-183678F6D199}" type="datetime1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99A1-D0DA-4804-BFAB-9C4DB6997795}" type="datetime1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C5E-AE14-4CF4-B069-E0F8803A2D9E}" type="datetime1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2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C19-36F2-4F23-B836-1D114D514018}" type="datetime1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6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6B07-17B9-4D08-9215-F30BEFFD6915}" type="datetime1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8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BA41-ACC5-476B-9B77-0E7953A50AE1}" type="datetime1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904-1311-4916-8456-E66E1E9C3F6A}" type="datetime1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0C46-6CD0-42D2-ADF3-5737B1750614}" type="datetime1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A57-70F6-4635-8F8D-FD0F886B7BE7}" type="datetime1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CAF7-4B8F-4616-9B68-3D6FA3E1F47D}" type="datetime1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ontact.us@stjamespri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568850"/>
            <a:ext cx="10515600" cy="2387600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St James CE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4106863"/>
            <a:ext cx="9144000" cy="1655762"/>
          </a:xfrm>
        </p:spPr>
        <p:txBody>
          <a:bodyPr/>
          <a:lstStyle/>
          <a:p>
            <a:endParaRPr lang="en-GB">
              <a:latin typeface="Letter-join Plus 40" panose="02000505000000020003" pitchFamily="50" charset="0"/>
            </a:endParaRPr>
          </a:p>
          <a:p>
            <a:r>
              <a:rPr lang="en-GB" sz="3200" b="1">
                <a:latin typeface="Letter-join Plus 40" panose="02000505000000020003" pitchFamily="50" charset="0"/>
              </a:rPr>
              <a:t>Year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74238"/>
            <a:ext cx="11668125" cy="188992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</p:spTree>
    <p:extLst>
      <p:ext uri="{BB962C8B-B14F-4D97-AF65-F5344CB8AC3E}">
        <p14:creationId xmlns:p14="http://schemas.microsoft.com/office/powerpoint/2010/main" val="220381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Spellings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393" y="309151"/>
            <a:ext cx="8116391" cy="5637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263" y="1680754"/>
            <a:ext cx="297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Letter-join Plus 40" panose="02000505000000020003" pitchFamily="50" charset="0"/>
              </a:rPr>
              <a:t>Year 5/6 Statutory Spellings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Letter-join Plus 40" panose="02000505000000020003" pitchFamily="50" charset="0"/>
              </a:rPr>
              <a:t>Ed Shed – Spelling Shed</a:t>
            </a:r>
          </a:p>
        </p:txBody>
      </p:sp>
    </p:spTree>
    <p:extLst>
      <p:ext uri="{BB962C8B-B14F-4D97-AF65-F5344CB8AC3E}">
        <p14:creationId xmlns:p14="http://schemas.microsoft.com/office/powerpoint/2010/main" val="58332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TTRockstars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09" y="147411"/>
            <a:ext cx="7179128" cy="5439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263" y="1680754"/>
            <a:ext cx="421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>
                <a:latin typeface="Letter-join Plus 40" panose="02000505000000020003" pitchFamily="50" charset="0"/>
              </a:rPr>
              <a:t>TTRockstars</a:t>
            </a:r>
            <a:r>
              <a:rPr lang="en-GB">
                <a:latin typeface="Letter-join Plus 40" panose="02000505000000020003" pitchFamily="50" charset="0"/>
              </a:rPr>
              <a:t> sessions in school and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Letter-join Plus 40" panose="02000505000000020003" pitchFamily="50" charset="0"/>
              </a:rPr>
              <a:t>Improved knowledge of times tables, helps with every day mathematics lessons.</a:t>
            </a:r>
          </a:p>
        </p:txBody>
      </p:sp>
    </p:spTree>
    <p:extLst>
      <p:ext uri="{BB962C8B-B14F-4D97-AF65-F5344CB8AC3E}">
        <p14:creationId xmlns:p14="http://schemas.microsoft.com/office/powerpoint/2010/main" val="209951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Reading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4376"/>
          <a:stretch/>
        </p:blipFill>
        <p:spPr>
          <a:xfrm>
            <a:off x="1695270" y="4780004"/>
            <a:ext cx="2510970" cy="1941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172C6-5317-B112-F4C9-0A3BCF176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5"/>
          <a:stretch/>
        </p:blipFill>
        <p:spPr>
          <a:xfrm>
            <a:off x="209550" y="1287092"/>
            <a:ext cx="1676400" cy="2627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F0B90-88FB-1305-B217-78A4EC305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579" y="1287092"/>
            <a:ext cx="1734291" cy="2627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7DB42-817E-5BF9-4556-4F315244F0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7" t="1091"/>
          <a:stretch/>
        </p:blipFill>
        <p:spPr>
          <a:xfrm>
            <a:off x="4191499" y="1284773"/>
            <a:ext cx="1743298" cy="2627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73BAC5-0250-C2F8-7230-AFC6DF6DB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426" y="1283784"/>
            <a:ext cx="1724934" cy="26275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0176FE-D96B-5DA5-1A65-AA2F13F1C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0989" y="1283784"/>
            <a:ext cx="1711159" cy="26394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6230DB-7754-0B6A-5399-E803F3FF6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1637" y="1307049"/>
            <a:ext cx="1705162" cy="261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905667" y="6286682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BC781-DA28-82AE-A412-96B16DFEE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3" y="1"/>
            <a:ext cx="5183877" cy="4752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6EBD0-C61F-F6F0-4345-050B90C66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0" b="29120"/>
          <a:stretch/>
        </p:blipFill>
        <p:spPr>
          <a:xfrm>
            <a:off x="169171" y="4748250"/>
            <a:ext cx="5183877" cy="2109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E86F5-8303-13CD-4F86-112271231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11" y="981074"/>
            <a:ext cx="5678294" cy="5182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6D6890-94B8-D809-9FB8-A7CDE68C4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240"/>
          <a:stretch/>
        </p:blipFill>
        <p:spPr>
          <a:xfrm>
            <a:off x="6350763" y="-1"/>
            <a:ext cx="5659242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2985313"/>
            <a:ext cx="10515600" cy="1325563"/>
          </a:xfrm>
        </p:spPr>
        <p:txBody>
          <a:bodyPr/>
          <a:lstStyle/>
          <a:p>
            <a:pPr algn="ctr"/>
            <a:r>
              <a:rPr lang="en-GB">
                <a:latin typeface="Letter-join Plus 40" panose="02000505000000020003" pitchFamily="50" charset="0"/>
              </a:rPr>
              <a:t>Thank you for attending today!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302116" y="203988"/>
            <a:ext cx="2819400" cy="1889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4127813" y="140616"/>
            <a:ext cx="3495676" cy="1889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15560" y="79074"/>
            <a:ext cx="2333626" cy="1889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0" y="5452105"/>
            <a:ext cx="11889162" cy="14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Welcome to Year 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7017287" y="5910820"/>
            <a:ext cx="1100254" cy="891059"/>
          </a:xfrm>
          <a:prstGeom prst="rect">
            <a:avLst/>
          </a:prstGeom>
        </p:spPr>
      </p:pic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55801" y="2608255"/>
            <a:ext cx="2374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latin typeface="Letter-join Plus 40" panose="02000505000000020003" pitchFamily="50" charset="0"/>
              </a:rPr>
              <a:t>Mrs Thomas</a:t>
            </a:r>
          </a:p>
          <a:p>
            <a:pPr algn="ctr"/>
            <a:r>
              <a:rPr lang="en-GB">
                <a:latin typeface="Letter-join Plus 40" panose="02000505000000020003" pitchFamily="50" charset="0"/>
              </a:rPr>
              <a:t>5T Teacher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7030" y="2531607"/>
            <a:ext cx="1729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latin typeface="Letter-join Plus 40" panose="02000505000000020003" pitchFamily="50" charset="0"/>
              </a:rPr>
              <a:t>Miss Newton</a:t>
            </a:r>
          </a:p>
          <a:p>
            <a:pPr algn="ctr"/>
            <a:r>
              <a:rPr lang="en-GB">
                <a:latin typeface="Letter-join Plus 40" panose="02000505000000020003" pitchFamily="50" charset="0"/>
              </a:rPr>
              <a:t>5N Teacher </a:t>
            </a:r>
          </a:p>
          <a:p>
            <a:pPr algn="ctr"/>
            <a:r>
              <a:rPr lang="en-GB">
                <a:latin typeface="Letter-join Plus 40" panose="02000505000000020003" pitchFamily="50" charset="0"/>
              </a:rPr>
              <a:t>Phase Leader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1379" y="2632059"/>
            <a:ext cx="2952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latin typeface="Letter-join Plus 40" panose="02000505000000020003" pitchFamily="50" charset="0"/>
              </a:rPr>
              <a:t>Miss </a:t>
            </a:r>
            <a:r>
              <a:rPr lang="en-GB" err="1">
                <a:latin typeface="Letter-join Plus 40" panose="02000505000000020003" pitchFamily="50" charset="0"/>
              </a:rPr>
              <a:t>Oddy</a:t>
            </a:r>
            <a:endParaRPr lang="en-GB">
              <a:latin typeface="Letter-join Plus 40" panose="02000505000000020003" pitchFamily="50" charset="0"/>
            </a:endParaRPr>
          </a:p>
          <a:p>
            <a:pPr algn="ctr"/>
            <a:r>
              <a:rPr lang="en-GB">
                <a:latin typeface="Letter-join Plus 40" panose="02000505000000020003" pitchFamily="50" charset="0"/>
              </a:rPr>
              <a:t>5N LSP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C6C25-BBB3-3513-5209-E4693A56117D}"/>
              </a:ext>
            </a:extLst>
          </p:cNvPr>
          <p:cNvSpPr/>
          <p:nvPr/>
        </p:nvSpPr>
        <p:spPr>
          <a:xfrm>
            <a:off x="3590798" y="4225941"/>
            <a:ext cx="1977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latin typeface="Letter-join Plus 40" panose="02000505000000020003" pitchFamily="50" charset="0"/>
              </a:rPr>
              <a:t>Mrs Hey</a:t>
            </a:r>
          </a:p>
          <a:p>
            <a:pPr algn="ctr"/>
            <a:r>
              <a:rPr lang="en-GB">
                <a:latin typeface="Letter-join Plus 40" panose="02000505000000020003" pitchFamily="50" charset="0"/>
              </a:rPr>
              <a:t>PPA Cover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F3C4C9-5B67-31E4-773D-3714DB3024FA}"/>
              </a:ext>
            </a:extLst>
          </p:cNvPr>
          <p:cNvSpPr/>
          <p:nvPr/>
        </p:nvSpPr>
        <p:spPr>
          <a:xfrm>
            <a:off x="5962316" y="4214595"/>
            <a:ext cx="1977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latin typeface="Letter-join Plus 40" panose="02000505000000020003" pitchFamily="50" charset="0"/>
              </a:rPr>
              <a:t>Miss Dale</a:t>
            </a:r>
          </a:p>
          <a:p>
            <a:pPr algn="ctr"/>
            <a:r>
              <a:rPr lang="en-GB">
                <a:latin typeface="Letter-join Plus 40" panose="02000505000000020003" pitchFamily="50" charset="0"/>
              </a:rPr>
              <a:t>PPA Cover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611EB-882F-7BA0-CE57-55F0B1911C69}"/>
              </a:ext>
            </a:extLst>
          </p:cNvPr>
          <p:cNvSpPr/>
          <p:nvPr/>
        </p:nvSpPr>
        <p:spPr>
          <a:xfrm>
            <a:off x="8314399" y="2608255"/>
            <a:ext cx="1977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latin typeface="Letter-join Plus 40" panose="02000505000000020003" pitchFamily="50" charset="0"/>
              </a:rPr>
              <a:t>Mrs Lloyd</a:t>
            </a:r>
          </a:p>
          <a:p>
            <a:pPr algn="ctr"/>
            <a:r>
              <a:rPr lang="en-GB">
                <a:latin typeface="Letter-join Plus 40" panose="02000505000000020003" pitchFamily="50" charset="0"/>
              </a:rPr>
              <a:t>5T LSP</a:t>
            </a:r>
          </a:p>
        </p:txBody>
      </p:sp>
    </p:spTree>
    <p:extLst>
      <p:ext uri="{BB962C8B-B14F-4D97-AF65-F5344CB8AC3E}">
        <p14:creationId xmlns:p14="http://schemas.microsoft.com/office/powerpoint/2010/main" val="396635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Our School Vision and Values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</a:rPr>
              <a:t>Let us Thrive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2613"/>
          <a:stretch/>
        </p:blipFill>
        <p:spPr>
          <a:xfrm>
            <a:off x="4464462" y="5483451"/>
            <a:ext cx="3191358" cy="1377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411720" y="4966906"/>
            <a:ext cx="2708635" cy="1815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682" y="1897875"/>
            <a:ext cx="11268635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latin typeface="Letter-join Plus 40" panose="02000505000000020003" pitchFamily="50" charset="0"/>
              </a:rPr>
              <a:t>Children are at the centre of everything that we do. This is underpinned by our vision of </a:t>
            </a:r>
          </a:p>
          <a:p>
            <a:r>
              <a:rPr lang="en-GB" sz="3200">
                <a:solidFill>
                  <a:schemeClr val="bg1"/>
                </a:solidFill>
                <a:latin typeface="Letter-join Plus 40" panose="02000505000000020003" pitchFamily="50" charset="0"/>
              </a:rPr>
              <a:t>'Let us love...Let us thrive' </a:t>
            </a:r>
          </a:p>
          <a:p>
            <a:r>
              <a:rPr lang="en-GB" sz="2400">
                <a:latin typeface="Letter-join Plus 40" panose="02000505000000020003" pitchFamily="50" charset="0"/>
              </a:rPr>
              <a:t>and core values of </a:t>
            </a:r>
            <a:r>
              <a:rPr lang="en-GB" sz="2400" b="1">
                <a:latin typeface="Letter-join Plus 40" panose="02000505000000020003" pitchFamily="50" charset="0"/>
              </a:rPr>
              <a:t>love, friendship, respect, endurance, honesty, peace</a:t>
            </a:r>
            <a:r>
              <a:rPr lang="en-GB" sz="2400">
                <a:latin typeface="Letter-join Plus 40" panose="02000505000000020003" pitchFamily="50" charset="0"/>
              </a:rPr>
              <a:t>. </a:t>
            </a:r>
          </a:p>
          <a:p>
            <a:endParaRPr lang="en-GB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69931" y="5004077"/>
            <a:ext cx="2194236" cy="17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879541" y="6277973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77" y="0"/>
            <a:ext cx="4770120" cy="68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Lines of Communication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00312" y="731808"/>
            <a:ext cx="10319657" cy="3161212"/>
          </a:xfrm>
          <a:prstGeom prst="rightArrow">
            <a:avLst>
              <a:gd name="adj1" fmla="val 50000"/>
              <a:gd name="adj2" fmla="val 79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33218" y="1649311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Class </a:t>
            </a:r>
          </a:p>
          <a:p>
            <a:pPr algn="ctr"/>
            <a:r>
              <a:rPr lang="en-GB" sz="3600">
                <a:latin typeface="Letter-join Plus 40" panose="02000505000000020003" pitchFamily="50" charset="0"/>
              </a:rPr>
              <a:t>Teacher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1359" y="1649311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Phase Leader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9500" y="1652937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Deputy Head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7641" y="1658631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Head Teacher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557" y="3924939"/>
            <a:ext cx="118433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Letter-join Plus 40" panose="02000505000000020003" pitchFamily="50" charset="0"/>
              </a:rPr>
              <a:t>You can leave messages for your child’s class teacher by calling the office on 0121 552 5491 or</a:t>
            </a:r>
          </a:p>
          <a:p>
            <a:r>
              <a:rPr lang="en-GB" sz="2400">
                <a:latin typeface="Letter-join Plus 40" panose="02000505000000020003" pitchFamily="50" charset="0"/>
              </a:rPr>
              <a:t>emailing </a:t>
            </a:r>
            <a:r>
              <a:rPr lang="en-GB" sz="2400">
                <a:latin typeface="Letter-join Plus 40" panose="02000505000000020003" pitchFamily="50" charset="0"/>
                <a:hlinkClick r:id="rId2"/>
              </a:rPr>
              <a:t>contact.us@stjamespri.uk</a:t>
            </a:r>
            <a:r>
              <a:rPr lang="en-GB" sz="2400">
                <a:latin typeface="Letter-join Plus 40" panose="02000505000000020003" pitchFamily="50" charset="0"/>
              </a:rPr>
              <a:t>.</a:t>
            </a:r>
          </a:p>
          <a:p>
            <a:r>
              <a:rPr lang="en-GB" sz="2400">
                <a:latin typeface="Letter-join Plus 40" panose="02000505000000020003" pitchFamily="50" charset="0"/>
              </a:rPr>
              <a:t>Please save </a:t>
            </a:r>
            <a:r>
              <a:rPr lang="en-GB" sz="2400">
                <a:latin typeface="Letter-join Plus 40" panose="02000505000000020003" pitchFamily="50" charset="0"/>
                <a:hlinkClick r:id="rId2"/>
              </a:rPr>
              <a:t>contact.us@stjamespri.uk</a:t>
            </a:r>
            <a:r>
              <a:rPr lang="en-GB" sz="2400">
                <a:latin typeface="Letter-join Plus 40" panose="02000505000000020003" pitchFamily="50" charset="0"/>
              </a:rPr>
              <a:t> as a safe sender and check junk mail as this is where ARBOR </a:t>
            </a:r>
          </a:p>
          <a:p>
            <a:r>
              <a:rPr lang="en-GB" sz="2400">
                <a:latin typeface="Letter-join Plus 40" panose="02000505000000020003" pitchFamily="50" charset="0"/>
              </a:rPr>
              <a:t>emails are being sent to.</a:t>
            </a:r>
          </a:p>
          <a:p>
            <a:r>
              <a:rPr lang="en-GB" sz="2400">
                <a:latin typeface="Letter-join Plus 40" panose="02000505000000020003" pitchFamily="50" charset="0"/>
              </a:rPr>
              <a:t>Medical – resent out today – please complete forms and send in your child’s </a:t>
            </a:r>
          </a:p>
          <a:p>
            <a:r>
              <a:rPr lang="en-GB" sz="2400">
                <a:latin typeface="Letter-join Plus 40" panose="02000505000000020003" pitchFamily="50" charset="0"/>
              </a:rPr>
              <a:t>medication ASAP.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748990" y="5221948"/>
            <a:ext cx="2237004" cy="14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Ready to Learn Behaviour System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6" name="Picture 5" descr="Graphical user interface, application&#10;&#10;Description automatically generated"/>
          <p:cNvPicPr/>
          <p:nvPr/>
        </p:nvPicPr>
        <p:blipFill rotWithShape="1">
          <a:blip r:embed="rId2"/>
          <a:srcRect l="14549" t="27868" r="48565" b="8379"/>
          <a:stretch/>
        </p:blipFill>
        <p:spPr bwMode="auto">
          <a:xfrm>
            <a:off x="271053" y="1124630"/>
            <a:ext cx="5119551" cy="4971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5406" y="1924594"/>
            <a:ext cx="6244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Letter-join Plus 40" panose="02000505000000020003" pitchFamily="50" charset="0"/>
              </a:rPr>
              <a:t>Between each stage, children are given opportunities to change their behaviour. A range of positive behaviour management strategies, including warnings or reminders will be given before a consequence. </a:t>
            </a:r>
          </a:p>
          <a:p>
            <a:endParaRPr lang="en-GB" sz="2000">
              <a:latin typeface="Letter-join Plus 40" panose="02000505000000020003" pitchFamily="50" charset="0"/>
            </a:endParaRPr>
          </a:p>
          <a:p>
            <a:r>
              <a:rPr lang="en-GB" sz="2000">
                <a:latin typeface="Letter-join Plus 40" panose="02000505000000020003" pitchFamily="50" charset="0"/>
              </a:rPr>
              <a:t>Children will be given the opportunity to move from the negative consequence stage back to the positive – back to green and above.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9938929" y="5022944"/>
            <a:ext cx="2000522" cy="16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4" y="215853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Uniform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346" y="1686725"/>
            <a:ext cx="108595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Letter-join Plus 40" panose="02000505000000020003" pitchFamily="50" charset="0"/>
              </a:rPr>
              <a:t>The St James school uniform consists of:</a:t>
            </a:r>
          </a:p>
          <a:p>
            <a:endParaRPr lang="en-GB">
              <a:latin typeface="Letter-join Plus 40" panose="02000505000000020003" pitchFamily="50" charset="0"/>
            </a:endParaRPr>
          </a:p>
          <a:p>
            <a:r>
              <a:rPr lang="en-GB">
                <a:latin typeface="Letter-join Plus 40" panose="02000505000000020003" pitchFamily="50" charset="0"/>
              </a:rPr>
              <a:t>All children (Nursery – Year 6) need:</a:t>
            </a:r>
          </a:p>
          <a:p>
            <a:endParaRPr lang="en-GB"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Letter-join Plus 40" panose="02000505000000020003" pitchFamily="50" charset="0"/>
              </a:rPr>
              <a:t>burgundy St James crew neck sweat shirt/sweatshirt cardigan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Letter-join Plus 40" panose="02000505000000020003" pitchFamily="50" charset="0"/>
              </a:rPr>
              <a:t>white polo t-shirt or 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Letter-join Plus 40" panose="02000505000000020003" pitchFamily="50" charset="0"/>
              </a:rPr>
              <a:t>grey or black school trousers/skirt/pinafore 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Letter-join Plus 40" panose="02000505000000020003" pitchFamily="50" charset="0"/>
              </a:rPr>
              <a:t>black flat sensible school shoes (shoes are to be plain with no coloured logos)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Letter-join Plus 40" panose="02000505000000020003" pitchFamily="50" charset="0"/>
              </a:rPr>
              <a:t>St James book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Letter-join Plus 40" panose="02000505000000020003" pitchFamily="50" charset="0"/>
              </a:rPr>
              <a:t>In warm weather girls may wear a red gingham dress and boys grey/black shorts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Letter-join Plus 40" panose="02000505000000020003" pitchFamily="50" charset="0"/>
              </a:rPr>
              <a:t>Optional burgundy St James zip fleece</a:t>
            </a:r>
          </a:p>
          <a:p>
            <a:endParaRPr lang="en-GB">
              <a:latin typeface="Letter-join Plus 40" panose="02000505000000020003" pitchFamily="50" charset="0"/>
            </a:endParaRPr>
          </a:p>
          <a:p>
            <a:r>
              <a:rPr lang="en-GB">
                <a:latin typeface="Letter-join Plus 40" panose="02000505000000020003" pitchFamily="50" charset="0"/>
              </a:rPr>
              <a:t>In warm weather caps and sunglasses are encouraged</a:t>
            </a:r>
          </a:p>
          <a:p>
            <a:endParaRPr lang="en-GB">
              <a:latin typeface="Letter-join Plus 40" panose="02000505000000020003" pitchFamily="50" charset="0"/>
            </a:endParaRPr>
          </a:p>
          <a:p>
            <a:r>
              <a:rPr lang="en-GB">
                <a:latin typeface="Letter-join Plus 40" panose="02000505000000020003" pitchFamily="50" charset="0"/>
              </a:rPr>
              <a:t>PE Uniform – White top and black short/jogging bottoms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8429897" y="215853"/>
            <a:ext cx="3420291" cy="18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Homework – Upper KS2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Thrive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713" y="1077821"/>
            <a:ext cx="1169528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Letter-join Plus 40" panose="02000505000000020003" pitchFamily="50" charset="0"/>
              </a:rPr>
              <a:t>Reading daily (at least 3 times).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Letter-join Plus 40" panose="02000505000000020003" pitchFamily="50" charset="0"/>
              </a:rPr>
              <a:t>A spelling list will be provided each week on a specific day and tested the following week.. </a:t>
            </a:r>
          </a:p>
          <a:p>
            <a:endParaRPr lang="en-GB" sz="2400"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err="1">
                <a:latin typeface="Letter-join Plus 40" panose="02000505000000020003" pitchFamily="50" charset="0"/>
              </a:rPr>
              <a:t>TTRockstars</a:t>
            </a:r>
            <a:r>
              <a:rPr lang="en-GB" sz="2400">
                <a:latin typeface="Letter-join Plus 40" panose="02000505000000020003" pitchFamily="50" charset="0"/>
              </a:rPr>
              <a:t> 3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Letter-join Plus 40" panose="02000505000000020003" pitchFamily="50" charset="0"/>
              </a:rPr>
              <a:t>Children may be given a specific activity linked to an area of the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Letter-join Plus 40"/>
              </a:rPr>
              <a:t>British Values creative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539984" y="5232805"/>
            <a:ext cx="2237004" cy="14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65" y="35444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Our Daily Routine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78806" y="6345464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707DE-B9FD-8FCC-2A48-509B060C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50" y="1190624"/>
            <a:ext cx="9946500" cy="56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8bc265-22d9-4e56-a010-5fdb62dfde54">
      <Terms xmlns="http://schemas.microsoft.com/office/infopath/2007/PartnerControls"/>
    </lcf76f155ced4ddcb4097134ff3c332f>
    <TaxCatchAll xmlns="74c4034e-6151-44d9-82dc-4ded937cb8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887E0060914E953066BC1B8FEDB4" ma:contentTypeVersion="15" ma:contentTypeDescription="Create a new document." ma:contentTypeScope="" ma:versionID="f28777278f50227500ae1bcc50f92a4a">
  <xsd:schema xmlns:xsd="http://www.w3.org/2001/XMLSchema" xmlns:xs="http://www.w3.org/2001/XMLSchema" xmlns:p="http://schemas.microsoft.com/office/2006/metadata/properties" xmlns:ns2="668bc265-22d9-4e56-a010-5fdb62dfde54" xmlns:ns3="74c4034e-6151-44d9-82dc-4ded937cb857" targetNamespace="http://schemas.microsoft.com/office/2006/metadata/properties" ma:root="true" ma:fieldsID="61c93210a0d963a789112f054df659a5" ns2:_="" ns3:_="">
    <xsd:import namespace="668bc265-22d9-4e56-a010-5fdb62dfde54"/>
    <xsd:import namespace="74c4034e-6151-44d9-82dc-4ded937cb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bc265-22d9-4e56-a010-5fdb62dfd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99108c-e5e5-4a4f-87c5-79c8c94060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034e-6151-44d9-82dc-4ded937cb85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fc1534-b3aa-46f6-bd0c-74b16ad30998}" ma:internalName="TaxCatchAll" ma:showField="CatchAllData" ma:web="74c4034e-6151-44d9-82dc-4ded937cb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A00EF5-0C8F-4508-980E-ABAC32CD8F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0EC1A-2D47-481D-8B30-0E08622B4A3F}">
  <ds:schemaRefs>
    <ds:schemaRef ds:uri="668bc265-22d9-4e56-a010-5fdb62dfde54"/>
    <ds:schemaRef ds:uri="74c4034e-6151-44d9-82dc-4ded937cb8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3F99B7-8E42-4675-9C3A-8D5B995F6117}">
  <ds:schemaRefs>
    <ds:schemaRef ds:uri="668bc265-22d9-4e56-a010-5fdb62dfde54"/>
    <ds:schemaRef ds:uri="74c4034e-6151-44d9-82dc-4ded937cb8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Letter-join Basic 40</vt:lpstr>
      <vt:lpstr>Letter-join Plus 40</vt:lpstr>
      <vt:lpstr>Office Theme</vt:lpstr>
      <vt:lpstr>St James CE Primary School</vt:lpstr>
      <vt:lpstr>Welcome to Year 5</vt:lpstr>
      <vt:lpstr>Our School Vision and Values</vt:lpstr>
      <vt:lpstr>PowerPoint Presentation</vt:lpstr>
      <vt:lpstr>Lines of Communication</vt:lpstr>
      <vt:lpstr>Ready to Learn Behaviour System</vt:lpstr>
      <vt:lpstr>Uniform</vt:lpstr>
      <vt:lpstr>Homework – Upper KS2</vt:lpstr>
      <vt:lpstr>Our Daily Routine</vt:lpstr>
      <vt:lpstr>Spellings</vt:lpstr>
      <vt:lpstr>TTRockstars</vt:lpstr>
      <vt:lpstr>Reading</vt:lpstr>
      <vt:lpstr>PowerPoint Presentation</vt:lpstr>
      <vt:lpstr>Thank you for attending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James CE Primary School</dc:title>
  <dc:creator>Daniel.Heather</dc:creator>
  <cp:lastModifiedBy>E Newton</cp:lastModifiedBy>
  <cp:revision>2</cp:revision>
  <dcterms:created xsi:type="dcterms:W3CDTF">2021-09-28T19:10:40Z</dcterms:created>
  <dcterms:modified xsi:type="dcterms:W3CDTF">2024-09-24T09:50:02Z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0x010100DA67887E0060914E953066BC1B8FEDB4</vt:lpwstr>
  </property>
  <property fmtid="{D5CDD505-2E9C-101B-9397-08002B2CF9AE}" pid="3" name="Order">
    <vt:r8>239800</vt:r8>
  </property>
  <property fmtid="{D5CDD505-2E9C-101B-9397-08002B2CF9AE}" pid="4" name="MediaServiceImageTags">
    <vt:lpwstr/>
  </property>
</Properties>
</file>