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0" r:id="rId7"/>
    <p:sldId id="278" r:id="rId8"/>
    <p:sldId id="266" r:id="rId9"/>
    <p:sldId id="264" r:id="rId10"/>
    <p:sldId id="274" r:id="rId11"/>
    <p:sldId id="277" r:id="rId12"/>
    <p:sldId id="265" r:id="rId13"/>
    <p:sldId id="268" r:id="rId14"/>
    <p:sldId id="279" r:id="rId15"/>
    <p:sldId id="269" r:id="rId16"/>
    <p:sldId id="280" r:id="rId17"/>
    <p:sldId id="281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Manning" userId="4b890083-3814-4fd4-94c8-07fe2b22f8b4" providerId="ADAL" clId="{766D8257-FB27-4BFF-B9D0-1ACB6805C797}"/>
    <pc:docChg chg="custSel modSld">
      <pc:chgData name="C Manning" userId="4b890083-3814-4fd4-94c8-07fe2b22f8b4" providerId="ADAL" clId="{766D8257-FB27-4BFF-B9D0-1ACB6805C797}" dt="2024-09-18T10:32:47.995" v="10" actId="14100"/>
      <pc:docMkLst>
        <pc:docMk/>
      </pc:docMkLst>
      <pc:sldChg chg="addSp delSp modSp mod">
        <pc:chgData name="C Manning" userId="4b890083-3814-4fd4-94c8-07fe2b22f8b4" providerId="ADAL" clId="{766D8257-FB27-4BFF-B9D0-1ACB6805C797}" dt="2024-09-18T10:32:47.995" v="10" actId="14100"/>
        <pc:sldMkLst>
          <pc:docMk/>
          <pc:sldMk cId="3928020382" sldId="280"/>
        </pc:sldMkLst>
        <pc:spChg chg="del mod">
          <ac:chgData name="C Manning" userId="4b890083-3814-4fd4-94c8-07fe2b22f8b4" providerId="ADAL" clId="{766D8257-FB27-4BFF-B9D0-1ACB6805C797}" dt="2024-09-18T10:31:30.844" v="3" actId="478"/>
          <ac:spMkLst>
            <pc:docMk/>
            <pc:sldMk cId="3928020382" sldId="280"/>
            <ac:spMk id="2" creationId="{E776DC99-4E1D-B0B3-AA31-416AE123338F}"/>
          </ac:spMkLst>
        </pc:spChg>
        <pc:spChg chg="del mod">
          <ac:chgData name="C Manning" userId="4b890083-3814-4fd4-94c8-07fe2b22f8b4" providerId="ADAL" clId="{766D8257-FB27-4BFF-B9D0-1ACB6805C797}" dt="2024-09-18T10:31:30.844" v="3" actId="478"/>
          <ac:spMkLst>
            <pc:docMk/>
            <pc:sldMk cId="3928020382" sldId="280"/>
            <ac:spMk id="3" creationId="{06C40500-6BFC-4508-7269-83571E8AE720}"/>
          </ac:spMkLst>
        </pc:spChg>
        <pc:spChg chg="add del">
          <ac:chgData name="C Manning" userId="4b890083-3814-4fd4-94c8-07fe2b22f8b4" providerId="ADAL" clId="{766D8257-FB27-4BFF-B9D0-1ACB6805C797}" dt="2024-09-18T10:31:43.105" v="5" actId="478"/>
          <ac:spMkLst>
            <pc:docMk/>
            <pc:sldMk cId="3928020382" sldId="280"/>
            <ac:spMk id="7" creationId="{A80C57F2-1EEA-6060-7D5F-FCFDABBB2E71}"/>
          </ac:spMkLst>
        </pc:spChg>
        <pc:picChg chg="del mod">
          <ac:chgData name="C Manning" userId="4b890083-3814-4fd4-94c8-07fe2b22f8b4" providerId="ADAL" clId="{766D8257-FB27-4BFF-B9D0-1ACB6805C797}" dt="2024-09-18T10:31:27.965" v="1" actId="478"/>
          <ac:picMkLst>
            <pc:docMk/>
            <pc:sldMk cId="3928020382" sldId="280"/>
            <ac:picMk id="6" creationId="{00EBE032-DC6B-9850-723B-99A75EC02C68}"/>
          </ac:picMkLst>
        </pc:picChg>
        <pc:picChg chg="add mod">
          <ac:chgData name="C Manning" userId="4b890083-3814-4fd4-94c8-07fe2b22f8b4" providerId="ADAL" clId="{766D8257-FB27-4BFF-B9D0-1ACB6805C797}" dt="2024-09-18T10:32:28.067" v="7" actId="1076"/>
          <ac:picMkLst>
            <pc:docMk/>
            <pc:sldMk cId="3928020382" sldId="280"/>
            <ac:picMk id="9" creationId="{4CB576A6-8715-F45E-8BD0-3985553E62E2}"/>
          </ac:picMkLst>
        </pc:picChg>
        <pc:picChg chg="add mod">
          <ac:chgData name="C Manning" userId="4b890083-3814-4fd4-94c8-07fe2b22f8b4" providerId="ADAL" clId="{766D8257-FB27-4BFF-B9D0-1ACB6805C797}" dt="2024-09-18T10:32:47.995" v="10" actId="14100"/>
          <ac:picMkLst>
            <pc:docMk/>
            <pc:sldMk cId="3928020382" sldId="280"/>
            <ac:picMk id="11" creationId="{56842EF4-00D1-6BCC-AE37-5CE1DC22BF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1715A-4387-43E0-A0AD-3DCBDF310EA0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650FB-BADA-444A-A2B8-D268F3E5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C48A-BF38-4B7C-97FA-39113051C708}" type="datetime1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87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7784-CEF0-4F51-A453-6B2983C685E7}" type="datetime1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6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0BB-A652-4611-BC98-183678F6D199}" type="datetime1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8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99A1-D0DA-4804-BFAB-9C4DB6997795}" type="datetime1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C5E-AE14-4CF4-B069-E0F8803A2D9E}" type="datetime1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2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C19-36F2-4F23-B836-1D114D514018}" type="datetime1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6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6B07-17B9-4D08-9215-F30BEFFD6915}" type="datetime1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8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BA41-ACC5-476B-9B77-0E7953A50AE1}" type="datetime1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904-1311-4916-8456-E66E1E9C3F6A}" type="datetime1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0C46-6CD0-42D2-ADF3-5737B1750614}" type="datetime1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A57-70F6-4635-8F8D-FD0F886B7BE7}" type="datetime1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CAF7-4B8F-4616-9B68-3D6FA3E1F47D}" type="datetime1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4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ontact.us@stjamespri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568850"/>
            <a:ext cx="10515600" cy="2387600"/>
          </a:xfrm>
        </p:spPr>
        <p:txBody>
          <a:bodyPr>
            <a:normAutofit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St James CE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0" y="4106863"/>
            <a:ext cx="9144000" cy="1655762"/>
          </a:xfrm>
        </p:spPr>
        <p:txBody>
          <a:bodyPr/>
          <a:lstStyle/>
          <a:p>
            <a:endParaRPr lang="en-GB" dirty="0">
              <a:latin typeface="Letter-join Plus 40" panose="02000505000000020003" pitchFamily="50" charset="0"/>
            </a:endParaRPr>
          </a:p>
          <a:p>
            <a:r>
              <a:rPr lang="en-GB" sz="3200" b="1" dirty="0">
                <a:latin typeface="Letter-join Plus 40" panose="02000505000000020003" pitchFamily="50" charset="0"/>
              </a:rPr>
              <a:t>Year 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274238"/>
            <a:ext cx="11668125" cy="188992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</p:spTree>
    <p:extLst>
      <p:ext uri="{BB962C8B-B14F-4D97-AF65-F5344CB8AC3E}">
        <p14:creationId xmlns:p14="http://schemas.microsoft.com/office/powerpoint/2010/main" val="220381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Spellings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393" y="309151"/>
            <a:ext cx="8116391" cy="5637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263" y="1680754"/>
            <a:ext cx="297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5/6 Statutory Spellings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Ed Shed – Spelling Shed</a:t>
            </a:r>
          </a:p>
        </p:txBody>
      </p:sp>
    </p:spTree>
    <p:extLst>
      <p:ext uri="{BB962C8B-B14F-4D97-AF65-F5344CB8AC3E}">
        <p14:creationId xmlns:p14="http://schemas.microsoft.com/office/powerpoint/2010/main" val="58332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endParaRPr lang="en-GB" sz="6600" b="1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409" y="147411"/>
            <a:ext cx="7179128" cy="5439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263" y="1680754"/>
            <a:ext cx="421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r>
              <a:rPr lang="en-GB">
                <a:solidFill>
                  <a:schemeClr val="bg1"/>
                </a:solidFill>
                <a:latin typeface="Letter-join Plus 40" panose="02000505000000020003" pitchFamily="50" charset="0"/>
              </a:rPr>
              <a:t> sessions in school and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etter-join Plus 40" panose="02000505000000020003" pitchFamily="50" charset="0"/>
              </a:rPr>
              <a:t>Improved knowledge of times tables, helps with every day mathematics lessons.</a:t>
            </a:r>
          </a:p>
        </p:txBody>
      </p:sp>
    </p:spTree>
    <p:extLst>
      <p:ext uri="{BB962C8B-B14F-4D97-AF65-F5344CB8AC3E}">
        <p14:creationId xmlns:p14="http://schemas.microsoft.com/office/powerpoint/2010/main" val="209951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Reading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4376"/>
          <a:stretch/>
        </p:blipFill>
        <p:spPr>
          <a:xfrm>
            <a:off x="9877914" y="4582158"/>
            <a:ext cx="2510970" cy="194147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E260A37-2524-CC28-1135-F50C6748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7" y="1215118"/>
            <a:ext cx="1930444" cy="29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1C84AD5-86A9-A3AF-B2CC-4C7E35E3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30" y="3084121"/>
            <a:ext cx="2133647" cy="32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01F2A32-A4FE-F08E-51C2-41B31ED81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35" y="299841"/>
            <a:ext cx="2489804" cy="37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2F2689AB-F9E5-7B19-2408-DD1E62F9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140" y="171118"/>
            <a:ext cx="2401125" cy="37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27D2EE-1BEC-BB0C-F713-443BE8676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2368" y="2694385"/>
            <a:ext cx="2489804" cy="37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2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CFB8F-0A0D-FE36-4742-335C231C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B576A6-8715-F45E-8BD0-3985553E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18" y="136525"/>
            <a:ext cx="6035563" cy="42828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842EF4-00D1-6BCC-AE37-5CE1DC22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263" y="4490698"/>
            <a:ext cx="8050672" cy="19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2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D827-30FE-44F7-A25A-DF49DA392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SATs</a:t>
            </a:r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B70B2-0AF6-5564-83E5-7BE86DFEC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63" y="1446835"/>
            <a:ext cx="10925537" cy="4730128"/>
          </a:xfrm>
        </p:spPr>
        <p:txBody>
          <a:bodyPr>
            <a:normAutofit fontScale="92500" lnSpcReduction="20000"/>
          </a:bodyPr>
          <a:lstStyle/>
          <a:p>
            <a:pPr algn="l" rtl="0" fontAlgn="base"/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SATs are the standardised assessment tests administered by primary schools in England to children in Year 2 and Year 6 to check their educational progress.</a:t>
            </a:r>
            <a:r>
              <a:rPr lang="en-US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Children will sit papers in:</a:t>
            </a:r>
            <a:r>
              <a:rPr lang="en-US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Reading</a:t>
            </a:r>
            <a:r>
              <a:rPr lang="en-US" b="1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1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1" i="0" u="none" strike="noStrike" dirty="0" err="1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SPaG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 (Spelling, Punctuation and Grammar)</a:t>
            </a:r>
            <a:r>
              <a:rPr lang="en-US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Maths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 (arithmetic paper and two reasoning papers)</a:t>
            </a:r>
            <a:r>
              <a:rPr lang="en-US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/>
            <a:r>
              <a:rPr lang="en-GB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GB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The SATS will take place from Monday 12th May 2025 – Thursday 15th May 2025.</a:t>
            </a:r>
            <a:r>
              <a:rPr lang="en-US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/>
            <a:r>
              <a:rPr lang="en-GB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GB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Additional information regarding the tests will be shared in more detail in the spring term. </a:t>
            </a:r>
            <a:r>
              <a:rPr lang="en-US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6FD5A-CF17-D068-0B29-226EEEF5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Letter-join Plus 40" panose="02000505000000020003" pitchFamily="50" charset="0"/>
              </a:rPr>
              <a:t>Let us Love Let us Thrive</a:t>
            </a:r>
          </a:p>
        </p:txBody>
      </p:sp>
    </p:spTree>
    <p:extLst>
      <p:ext uri="{BB962C8B-B14F-4D97-AF65-F5344CB8AC3E}">
        <p14:creationId xmlns:p14="http://schemas.microsoft.com/office/powerpoint/2010/main" val="53171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41" y="2985313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Thank you for attending today!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302116" y="203988"/>
            <a:ext cx="2819400" cy="1889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r="35968"/>
          <a:stretch/>
        </p:blipFill>
        <p:spPr>
          <a:xfrm>
            <a:off x="4127813" y="140616"/>
            <a:ext cx="3495676" cy="1889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15560" y="79074"/>
            <a:ext cx="2333626" cy="1889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0" y="5452105"/>
            <a:ext cx="11889162" cy="14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04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Welcome to Year 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7017287" y="5910820"/>
            <a:ext cx="1100254" cy="891059"/>
          </a:xfrm>
          <a:prstGeom prst="rect">
            <a:avLst/>
          </a:prstGeom>
        </p:spPr>
      </p:pic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5659" y="1832086"/>
            <a:ext cx="23749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Miss Manning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6M Teacher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Assistant Head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74262" y="1879713"/>
            <a:ext cx="2505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Miss Hill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6H Teacher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6897" y="3720888"/>
            <a:ext cx="29524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Mrs Ball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 Stokes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6M TAs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8C6C25-BBB3-3513-5209-E4693A56117D}"/>
              </a:ext>
            </a:extLst>
          </p:cNvPr>
          <p:cNvSpPr/>
          <p:nvPr/>
        </p:nvSpPr>
        <p:spPr>
          <a:xfrm>
            <a:off x="8489205" y="1490508"/>
            <a:ext cx="1977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Mrs Hey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PPA Cover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F3C4C9-5B67-31E4-773D-3714DB3024FA}"/>
              </a:ext>
            </a:extLst>
          </p:cNvPr>
          <p:cNvSpPr/>
          <p:nvPr/>
        </p:nvSpPr>
        <p:spPr>
          <a:xfrm>
            <a:off x="8597361" y="3069411"/>
            <a:ext cx="1977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Miss Dale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PE Teacher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B611EB-882F-7BA0-CE57-55F0B1911C69}"/>
              </a:ext>
            </a:extLst>
          </p:cNvPr>
          <p:cNvSpPr/>
          <p:nvPr/>
        </p:nvSpPr>
        <p:spPr>
          <a:xfrm>
            <a:off x="202786" y="3368456"/>
            <a:ext cx="1977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Ms Lindsay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 Khan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6H TAs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383EA7-142B-B346-08B8-9769E6C548BC}"/>
              </a:ext>
            </a:extLst>
          </p:cNvPr>
          <p:cNvSpPr/>
          <p:nvPr/>
        </p:nvSpPr>
        <p:spPr>
          <a:xfrm>
            <a:off x="8597360" y="4413385"/>
            <a:ext cx="2237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Letter-join Plus 40" panose="02000505000000020003" pitchFamily="50" charset="0"/>
              </a:rPr>
              <a:t>Ms </a:t>
            </a:r>
            <a:r>
              <a:rPr lang="en-GB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Hipkiss</a:t>
            </a: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Cover Teacher</a:t>
            </a:r>
          </a:p>
        </p:txBody>
      </p:sp>
    </p:spTree>
    <p:extLst>
      <p:ext uri="{BB962C8B-B14F-4D97-AF65-F5344CB8AC3E}">
        <p14:creationId xmlns:p14="http://schemas.microsoft.com/office/powerpoint/2010/main" val="396635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School Vision and Values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</a:rPr>
              <a:t>Let us Thrive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2613"/>
          <a:stretch/>
        </p:blipFill>
        <p:spPr>
          <a:xfrm>
            <a:off x="4464462" y="5483451"/>
            <a:ext cx="3191358" cy="1377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411720" y="4966906"/>
            <a:ext cx="2708635" cy="1815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682" y="1897875"/>
            <a:ext cx="11268635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are at the centre of everything that we do. This is underpinned by our vision of </a:t>
            </a:r>
          </a:p>
          <a:p>
            <a:r>
              <a:rPr lang="en-GB" sz="32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'Let us love...Let us thrive</a:t>
            </a:r>
            <a:r>
              <a:rPr lang="en-GB" sz="3200" dirty="0">
                <a:solidFill>
                  <a:schemeClr val="bg1"/>
                </a:solidFill>
                <a:latin typeface="Letter-join Plus 40" panose="02000505000000020003" pitchFamily="50" charset="0"/>
              </a:rPr>
              <a:t>' </a:t>
            </a: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and core values of </a:t>
            </a:r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love, friendship, respect, endurance, honesty, peace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. 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69931" y="5004077"/>
            <a:ext cx="2194236" cy="17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879541" y="6277973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77" y="0"/>
            <a:ext cx="4770120" cy="68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0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Lines of Communication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900312" y="1140822"/>
            <a:ext cx="10319657" cy="3161212"/>
          </a:xfrm>
          <a:prstGeom prst="rightArrow">
            <a:avLst>
              <a:gd name="adj1" fmla="val 50000"/>
              <a:gd name="adj2" fmla="val 79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33218" y="212126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Class </a:t>
            </a:r>
          </a:p>
          <a:p>
            <a:pPr algn="ctr"/>
            <a:r>
              <a:rPr lang="en-GB" sz="3600">
                <a:latin typeface="Letter-join Plus 40" panose="02000505000000020003" pitchFamily="50" charset="0"/>
              </a:rPr>
              <a:t>Teacher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1359" y="212126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Phase Leader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9500" y="2124889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Deputy Head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7641" y="213058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Head Teacher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846" y="4464448"/>
            <a:ext cx="11668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Letter-join Plus 40" panose="02000505000000020003" pitchFamily="50" charset="0"/>
              </a:rPr>
              <a:t>You can leave messages for your child’s class teacher by calling the office on 0121 552 5491 or  </a:t>
            </a:r>
          </a:p>
          <a:p>
            <a:r>
              <a:rPr lang="en-GB" sz="2400" dirty="0">
                <a:latin typeface="Letter-join Plus 40" panose="02000505000000020003" pitchFamily="50" charset="0"/>
              </a:rPr>
              <a:t>emailing </a:t>
            </a:r>
            <a:r>
              <a:rPr lang="en-GB" sz="2400" dirty="0">
                <a:latin typeface="Letter-join Plus 40" panose="02000505000000020003" pitchFamily="50" charset="0"/>
                <a:hlinkClick r:id="rId2"/>
              </a:rPr>
              <a:t>contact.us@stjamespri.uk</a:t>
            </a:r>
            <a:endParaRPr lang="en-GB" sz="2400" dirty="0">
              <a:latin typeface="Letter-join Plus 40" panose="02000505000000020003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748990" y="5221948"/>
            <a:ext cx="2237004" cy="14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4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Ready to Learn Behaviour System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6" name="Picture 5" descr="Graphical user interface, application&#10;&#10;Description automatically generated"/>
          <p:cNvPicPr/>
          <p:nvPr/>
        </p:nvPicPr>
        <p:blipFill rotWithShape="1">
          <a:blip r:embed="rId2"/>
          <a:srcRect l="14549" t="27868" r="48565" b="8379"/>
          <a:stretch/>
        </p:blipFill>
        <p:spPr bwMode="auto">
          <a:xfrm>
            <a:off x="271053" y="1124630"/>
            <a:ext cx="5119551" cy="4971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5406" y="1924594"/>
            <a:ext cx="62440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Letter-join Plus 40" panose="02000505000000020003" pitchFamily="50" charset="0"/>
              </a:rPr>
              <a:t>Between each stage, children are given opportunities to change their behaviour. A range of positive behaviour management strategies, including warnings or reminders will be given before a consequence. </a:t>
            </a:r>
          </a:p>
          <a:p>
            <a:endParaRPr lang="en-GB" sz="20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will be given the opportunity to move from the negative consequence stage back to the positive – back to green and above.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9938929" y="5022944"/>
            <a:ext cx="2000522" cy="162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8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4" y="215853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Uniform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346" y="1686725"/>
            <a:ext cx="108595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The St James school uniform consists of:</a:t>
            </a:r>
          </a:p>
          <a:p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All children (Nursery – Year 6) need:</a:t>
            </a:r>
          </a:p>
          <a:p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burgundy St James crew neck sweat shirt/sweatshirt cardigan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white polo t-shirt or 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grey or black school trousers/skirt/pinafore 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black flat sensible school shoes (shoes are to be plain with no coloured logos)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St James book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In warm weather girls may wear a red gingham dress and boys grey/black shorts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Optional burgundy St James zip fleece</a:t>
            </a:r>
          </a:p>
          <a:p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In warm weather caps and sunglasses are encouraged</a:t>
            </a:r>
          </a:p>
          <a:p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PE Uniform – Plain top (no logos or designs) and black shorts/jogging bottoms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r="35968"/>
          <a:stretch/>
        </p:blipFill>
        <p:spPr>
          <a:xfrm>
            <a:off x="8429897" y="215853"/>
            <a:ext cx="3420291" cy="184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8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Homework – Upper KS2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Basic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Basic 40" panose="02000505000000020003" pitchFamily="50" charset="0"/>
              </a:rPr>
              <a:t>Let us Thrive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713" y="1077821"/>
            <a:ext cx="1169528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Reading daily.</a:t>
            </a:r>
          </a:p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 3 times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may be given a specific activity linked to an area of the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/>
              </a:rPr>
              <a:t>British Values creative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/>
              </a:rPr>
              <a:t>Towards the start of SATs, children will be set LBQ (online) homework to complete.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539984" y="5232805"/>
            <a:ext cx="2237004" cy="14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65" y="35444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Daily Routine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78806" y="6345464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57E94-D73A-EA68-79CB-1A81205AF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078" y="984179"/>
            <a:ext cx="7944504" cy="514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1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7887E0060914E953066BC1B8FEDB4" ma:contentTypeVersion="15" ma:contentTypeDescription="Create a new document." ma:contentTypeScope="" ma:versionID="f28777278f50227500ae1bcc50f92a4a">
  <xsd:schema xmlns:xsd="http://www.w3.org/2001/XMLSchema" xmlns:xs="http://www.w3.org/2001/XMLSchema" xmlns:p="http://schemas.microsoft.com/office/2006/metadata/properties" xmlns:ns2="668bc265-22d9-4e56-a010-5fdb62dfde54" xmlns:ns3="74c4034e-6151-44d9-82dc-4ded937cb857" targetNamespace="http://schemas.microsoft.com/office/2006/metadata/properties" ma:root="true" ma:fieldsID="61c93210a0d963a789112f054df659a5" ns2:_="" ns3:_="">
    <xsd:import namespace="668bc265-22d9-4e56-a010-5fdb62dfde54"/>
    <xsd:import namespace="74c4034e-6151-44d9-82dc-4ded937cb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bc265-22d9-4e56-a010-5fdb62dfd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99108c-e5e5-4a4f-87c5-79c8c94060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4034e-6151-44d9-82dc-4ded937cb85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fc1534-b3aa-46f6-bd0c-74b16ad30998}" ma:internalName="TaxCatchAll" ma:showField="CatchAllData" ma:web="74c4034e-6151-44d9-82dc-4ded937cb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8bc265-22d9-4e56-a010-5fdb62dfde54">
      <Terms xmlns="http://schemas.microsoft.com/office/infopath/2007/PartnerControls"/>
    </lcf76f155ced4ddcb4097134ff3c332f>
    <TaxCatchAll xmlns="74c4034e-6151-44d9-82dc-4ded937cb857" xsi:nil="true"/>
  </documentManagement>
</p:properties>
</file>

<file path=customXml/itemProps1.xml><?xml version="1.0" encoding="utf-8"?>
<ds:datastoreItem xmlns:ds="http://schemas.openxmlformats.org/officeDocument/2006/customXml" ds:itemID="{16A00EF5-0C8F-4508-980E-ABAC32CD8F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3F99B7-8E42-4675-9C3A-8D5B995F6117}">
  <ds:schemaRefs>
    <ds:schemaRef ds:uri="668bc265-22d9-4e56-a010-5fdb62dfde54"/>
    <ds:schemaRef ds:uri="74c4034e-6151-44d9-82dc-4ded937cb8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B0EC1A-2D47-481D-8B30-0E08622B4A3F}">
  <ds:schemaRefs>
    <ds:schemaRef ds:uri="http://schemas.microsoft.com/office/2006/metadata/properties"/>
    <ds:schemaRef ds:uri="668bc265-22d9-4e56-a010-5fdb62dfde5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74c4034e-6151-44d9-82dc-4ded937cb85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567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Letter-join Basic 40</vt:lpstr>
      <vt:lpstr>Letter-join Plus 40</vt:lpstr>
      <vt:lpstr>Office Theme</vt:lpstr>
      <vt:lpstr>St James CE Primary School</vt:lpstr>
      <vt:lpstr>Welcome to Year 6</vt:lpstr>
      <vt:lpstr>Our School Vision and Values</vt:lpstr>
      <vt:lpstr>PowerPoint Presentation</vt:lpstr>
      <vt:lpstr>Lines of Communication</vt:lpstr>
      <vt:lpstr>Ready to Learn Behaviour System</vt:lpstr>
      <vt:lpstr>Uniform</vt:lpstr>
      <vt:lpstr>Homework – Upper KS2</vt:lpstr>
      <vt:lpstr>Our Daily Routine</vt:lpstr>
      <vt:lpstr>Spellings</vt:lpstr>
      <vt:lpstr>TTRockstars</vt:lpstr>
      <vt:lpstr>Reading</vt:lpstr>
      <vt:lpstr>PowerPoint Presentation</vt:lpstr>
      <vt:lpstr>SATs</vt:lpstr>
      <vt:lpstr>Thank you for attending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James CE Primary School</dc:title>
  <dc:creator>Daniel.Heather</dc:creator>
  <cp:lastModifiedBy>C Manning</cp:lastModifiedBy>
  <cp:revision>3</cp:revision>
  <dcterms:created xsi:type="dcterms:W3CDTF">2021-09-28T19:10:40Z</dcterms:created>
  <dcterms:modified xsi:type="dcterms:W3CDTF">2024-09-18T10:32:51Z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0x010100DA67887E0060914E953066BC1B8FEDB4</vt:lpwstr>
  </property>
  <property fmtid="{D5CDD505-2E9C-101B-9397-08002B2CF9AE}" pid="3" name="Order">
    <vt:r8>239800</vt:r8>
  </property>
  <property fmtid="{D5CDD505-2E9C-101B-9397-08002B2CF9AE}" pid="4" name="MediaServiceImageTags">
    <vt:lpwstr/>
  </property>
</Properties>
</file>